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1" r:id="rId2"/>
  </p:sldMasterIdLst>
  <p:notesMasterIdLst>
    <p:notesMasterId r:id="rId72"/>
  </p:notesMasterIdLst>
  <p:sldIdLst>
    <p:sldId id="283" r:id="rId3"/>
    <p:sldId id="288" r:id="rId4"/>
    <p:sldId id="427" r:id="rId5"/>
    <p:sldId id="289" r:id="rId6"/>
    <p:sldId id="273" r:id="rId7"/>
    <p:sldId id="293" r:id="rId8"/>
    <p:sldId id="257" r:id="rId9"/>
    <p:sldId id="389" r:id="rId10"/>
    <p:sldId id="391" r:id="rId11"/>
    <p:sldId id="294" r:id="rId12"/>
    <p:sldId id="295" r:id="rId13"/>
    <p:sldId id="296" r:id="rId14"/>
    <p:sldId id="299" r:id="rId15"/>
    <p:sldId id="297" r:id="rId16"/>
    <p:sldId id="298" r:id="rId17"/>
    <p:sldId id="260" r:id="rId18"/>
    <p:sldId id="261" r:id="rId19"/>
    <p:sldId id="262" r:id="rId20"/>
    <p:sldId id="263" r:id="rId21"/>
    <p:sldId id="272" r:id="rId22"/>
    <p:sldId id="269" r:id="rId23"/>
    <p:sldId id="307" r:id="rId24"/>
    <p:sldId id="308" r:id="rId25"/>
    <p:sldId id="309" r:id="rId26"/>
    <p:sldId id="310" r:id="rId27"/>
    <p:sldId id="311" r:id="rId28"/>
    <p:sldId id="312" r:id="rId29"/>
    <p:sldId id="274" r:id="rId30"/>
    <p:sldId id="386" r:id="rId31"/>
    <p:sldId id="387" r:id="rId32"/>
    <p:sldId id="279" r:id="rId33"/>
    <p:sldId id="304" r:id="rId34"/>
    <p:sldId id="305" r:id="rId35"/>
    <p:sldId id="306" r:id="rId36"/>
    <p:sldId id="327" r:id="rId37"/>
    <p:sldId id="313" r:id="rId38"/>
    <p:sldId id="314" r:id="rId39"/>
    <p:sldId id="315" r:id="rId40"/>
    <p:sldId id="316" r:id="rId41"/>
    <p:sldId id="319" r:id="rId42"/>
    <p:sldId id="320" r:id="rId43"/>
    <p:sldId id="328" r:id="rId44"/>
    <p:sldId id="321" r:id="rId45"/>
    <p:sldId id="393" r:id="rId46"/>
    <p:sldId id="394" r:id="rId47"/>
    <p:sldId id="395" r:id="rId48"/>
    <p:sldId id="317" r:id="rId49"/>
    <p:sldId id="326" r:id="rId50"/>
    <p:sldId id="397" r:id="rId51"/>
    <p:sldId id="398" r:id="rId52"/>
    <p:sldId id="399" r:id="rId53"/>
    <p:sldId id="400" r:id="rId54"/>
    <p:sldId id="401" r:id="rId55"/>
    <p:sldId id="402" r:id="rId56"/>
    <p:sldId id="329" r:id="rId57"/>
    <p:sldId id="330" r:id="rId58"/>
    <p:sldId id="331" r:id="rId59"/>
    <p:sldId id="332" r:id="rId60"/>
    <p:sldId id="333" r:id="rId61"/>
    <p:sldId id="366" r:id="rId62"/>
    <p:sldId id="404" r:id="rId63"/>
    <p:sldId id="335" r:id="rId64"/>
    <p:sldId id="336" r:id="rId65"/>
    <p:sldId id="338" r:id="rId66"/>
    <p:sldId id="339" r:id="rId67"/>
    <p:sldId id="340" r:id="rId68"/>
    <p:sldId id="341" r:id="rId69"/>
    <p:sldId id="414" r:id="rId70"/>
    <p:sldId id="36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C94FC9-1B48-4700-9360-792942B517D3}">
          <p14:sldIdLst>
            <p14:sldId id="283"/>
            <p14:sldId id="288"/>
            <p14:sldId id="427"/>
            <p14:sldId id="289"/>
            <p14:sldId id="273"/>
            <p14:sldId id="293"/>
            <p14:sldId id="257"/>
            <p14:sldId id="389"/>
            <p14:sldId id="391"/>
            <p14:sldId id="294"/>
            <p14:sldId id="295"/>
            <p14:sldId id="296"/>
            <p14:sldId id="299"/>
            <p14:sldId id="297"/>
            <p14:sldId id="298"/>
            <p14:sldId id="260"/>
            <p14:sldId id="261"/>
            <p14:sldId id="262"/>
            <p14:sldId id="263"/>
            <p14:sldId id="272"/>
            <p14:sldId id="269"/>
            <p14:sldId id="307"/>
            <p14:sldId id="308"/>
            <p14:sldId id="309"/>
            <p14:sldId id="310"/>
            <p14:sldId id="311"/>
            <p14:sldId id="312"/>
            <p14:sldId id="274"/>
            <p14:sldId id="386"/>
            <p14:sldId id="387"/>
            <p14:sldId id="279"/>
            <p14:sldId id="304"/>
            <p14:sldId id="305"/>
            <p14:sldId id="306"/>
            <p14:sldId id="327"/>
            <p14:sldId id="313"/>
            <p14:sldId id="314"/>
            <p14:sldId id="315"/>
            <p14:sldId id="316"/>
            <p14:sldId id="319"/>
            <p14:sldId id="320"/>
            <p14:sldId id="328"/>
            <p14:sldId id="321"/>
            <p14:sldId id="393"/>
            <p14:sldId id="394"/>
            <p14:sldId id="395"/>
            <p14:sldId id="317"/>
            <p14:sldId id="326"/>
            <p14:sldId id="397"/>
            <p14:sldId id="398"/>
            <p14:sldId id="399"/>
            <p14:sldId id="400"/>
            <p14:sldId id="401"/>
            <p14:sldId id="402"/>
            <p14:sldId id="329"/>
            <p14:sldId id="330"/>
            <p14:sldId id="331"/>
            <p14:sldId id="332"/>
            <p14:sldId id="333"/>
            <p14:sldId id="366"/>
            <p14:sldId id="404"/>
            <p14:sldId id="335"/>
            <p14:sldId id="336"/>
            <p14:sldId id="338"/>
            <p14:sldId id="339"/>
            <p14:sldId id="340"/>
            <p14:sldId id="341"/>
            <p14:sldId id="414"/>
            <p14:sldId id="364"/>
          </p14:sldIdLst>
        </p14:section>
        <p14:section name="Untitled Section" id="{A4234BC3-C0F0-4D79-9EB1-B730F92D5C5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349"/>
    <p:restoredTop sz="76991"/>
  </p:normalViewPr>
  <p:slideViewPr>
    <p:cSldViewPr snapToGrid="0" snapToObjects="1">
      <p:cViewPr varScale="1">
        <p:scale>
          <a:sx n="70" d="100"/>
          <a:sy n="70" d="100"/>
        </p:scale>
        <p:origin x="342"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pt-BR" sz="1100" b="1">
                        <a:solidFill>
                          <a:schemeClr val="bg1"/>
                        </a:solidFill>
                      </a:rPr>
                      <a:t>86%</a:t>
                    </a:r>
                    <a:endParaRPr lang="pt-B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it-IT" sz="1100" b="1">
                        <a:solidFill>
                          <a:schemeClr val="bg1"/>
                        </a:solidFill>
                      </a:rPr>
                      <a:t>14%</a:t>
                    </a:r>
                    <a:endParaRPr lang="it-IT"/>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is-IS" sz="1100" b="1">
                        <a:solidFill>
                          <a:schemeClr val="bg1"/>
                        </a:solidFill>
                      </a:rPr>
                      <a:t>72%</a:t>
                    </a:r>
                    <a:endParaRPr lang="is-I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pt-BR" sz="1100" b="1">
                        <a:solidFill>
                          <a:schemeClr val="bg1"/>
                        </a:solidFill>
                      </a:rPr>
                      <a:t>28%</a:t>
                    </a:r>
                    <a:endParaRPr lang="pt-B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pt-BR" sz="1100" b="1">
                        <a:solidFill>
                          <a:schemeClr val="bg1"/>
                        </a:solidFill>
                      </a:rPr>
                      <a:t>30%</a:t>
                    </a:r>
                    <a:endParaRPr lang="pt-B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pt-BR" sz="1100" b="1">
                        <a:solidFill>
                          <a:schemeClr val="bg1"/>
                        </a:solidFill>
                      </a:rPr>
                      <a:t>61%</a:t>
                    </a:r>
                    <a:endParaRPr lang="pt-B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uk-UA" sz="1100" b="1">
                        <a:solidFill>
                          <a:schemeClr val="bg1"/>
                        </a:solidFill>
                      </a:rPr>
                      <a:t>39%</a:t>
                    </a:r>
                    <a:endParaRPr lang="uk-UA"/>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pt-BR" sz="1100" b="1">
                        <a:solidFill>
                          <a:schemeClr val="bg1"/>
                        </a:solidFill>
                      </a:rPr>
                      <a:t>88%</a:t>
                    </a:r>
                    <a:endParaRPr lang="pt-B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is-IS" sz="1100" b="1">
                        <a:solidFill>
                          <a:schemeClr val="bg1"/>
                        </a:solidFill>
                      </a:rPr>
                      <a:t>12%</a:t>
                    </a:r>
                    <a:endParaRPr lang="is-I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pt-BR" sz="1100" b="1">
                        <a:solidFill>
                          <a:schemeClr val="bg1"/>
                        </a:solidFill>
                      </a:rPr>
                      <a:t>76%</a:t>
                    </a:r>
                    <a:endParaRPr lang="pt-B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is-IS" sz="1100" b="1">
                        <a:solidFill>
                          <a:schemeClr val="bg1"/>
                        </a:solidFill>
                      </a:rPr>
                      <a:t>24%</a:t>
                    </a:r>
                    <a:endParaRPr lang="is-I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pt-BR" sz="1100" b="1">
                        <a:solidFill>
                          <a:schemeClr val="bg1"/>
                        </a:solidFill>
                      </a:rPr>
                      <a:t>10%</a:t>
                    </a:r>
                    <a:endParaRPr lang="pt-B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93101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The </a:t>
            </a:r>
            <a:r>
              <a:rPr lang="en-US" sz="1200" b="0" i="0" kern="1200" dirty="0" err="1">
                <a:solidFill>
                  <a:schemeClr val="tx1"/>
                </a:solidFill>
                <a:effectLst/>
                <a:latin typeface="+mn-lt"/>
                <a:ea typeface="ＭＳ Ｐゴシック" charset="0"/>
                <a:cs typeface="ＭＳ Ｐゴシック" charset="0"/>
              </a:rPr>
              <a:t>async</a:t>
            </a:r>
            <a:r>
              <a:rPr lang="en-US" sz="1200" b="0" i="0" kern="1200" dirty="0">
                <a:solidFill>
                  <a:schemeClr val="tx1"/>
                </a:solidFill>
                <a:effectLst/>
                <a:latin typeface="+mn-lt"/>
                <a:ea typeface="ＭＳ Ｐゴシック" charset="0"/>
                <a:cs typeface="ＭＳ Ｐゴシック" charset="0"/>
              </a:rPr>
              <a:t> and await keywords in C# 5.0 now available to Xamarin developers make asynchronous programming incredibly pleasant. </a:t>
            </a:r>
          </a:p>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You end up with code that is much more linear and much easier to understand. </a:t>
            </a:r>
          </a:p>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The compiler does a lot of magic for you which simplifies your code and your life.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82309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a:t>
            </a:r>
            <a:r>
              <a:rPr lang="en-US" baseline="0" dirty="0"/>
              <a:t> Xamarin we even extend native methods with C# Features</a:t>
            </a:r>
          </a:p>
          <a:p>
            <a:pPr marL="171450" indent="-171450">
              <a:buFont typeface="Arial" panose="020B0604020202020204" pitchFamily="34" charset="0"/>
              <a:buChar char="•"/>
            </a:pPr>
            <a:r>
              <a:rPr lang="en-US" baseline="0" dirty="0"/>
              <a:t>Here there is no need for a callback block, simply await on the animation to finish before continuing 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59852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Here we can see how easy</a:t>
            </a:r>
            <a:r>
              <a:rPr lang="en-US" sz="1200" b="0" i="0" kern="1200" baseline="0" dirty="0">
                <a:solidFill>
                  <a:schemeClr val="tx1"/>
                </a:solidFill>
                <a:effectLst/>
                <a:latin typeface="+mn-lt"/>
                <a:ea typeface="ＭＳ Ｐゴシック" charset="0"/>
                <a:cs typeface="ＭＳ Ｐゴシック" charset="0"/>
              </a:rPr>
              <a:t> it is just to do a += for an event and not have to implement a bunch of listeners every time. Easy to read, </a:t>
            </a:r>
            <a:r>
              <a:rPr lang="en-US" sz="1200" b="0" i="0" kern="1200" baseline="0" dirty="0" err="1">
                <a:solidFill>
                  <a:schemeClr val="tx1"/>
                </a:solidFill>
                <a:effectLst/>
                <a:latin typeface="+mn-lt"/>
                <a:ea typeface="ＭＳ Ｐゴシック" charset="0"/>
                <a:cs typeface="ＭＳ Ｐゴシック" charset="0"/>
              </a:rPr>
              <a:t>string.Format</a:t>
            </a:r>
            <a:r>
              <a:rPr lang="en-US" sz="1200" b="0" i="0" kern="1200" baseline="0" dirty="0">
                <a:solidFill>
                  <a:schemeClr val="tx1"/>
                </a:solidFill>
                <a:effectLst/>
                <a:latin typeface="+mn-lt"/>
                <a:ea typeface="ＭＳ Ｐゴシック" charset="0"/>
                <a:cs typeface="ＭＳ Ｐゴシック" charset="0"/>
              </a:rPr>
              <a:t>, using </a:t>
            </a:r>
            <a:r>
              <a:rPr lang="en-US" sz="1200" b="0" i="0" kern="1200" baseline="0" dirty="0" err="1">
                <a:solidFill>
                  <a:schemeClr val="tx1"/>
                </a:solidFill>
                <a:effectLst/>
                <a:latin typeface="+mn-lt"/>
                <a:ea typeface="ＭＳ Ｐゴシック" charset="0"/>
                <a:cs typeface="ＭＳ Ｐゴシック" charset="0"/>
              </a:rPr>
              <a:t>args</a:t>
            </a:r>
            <a:r>
              <a:rPr lang="en-US" sz="1200" b="0" i="0" kern="1200" baseline="0" dirty="0">
                <a:solidFill>
                  <a:schemeClr val="tx1"/>
                </a:solidFill>
                <a:effectLst/>
                <a:latin typeface="+mn-lt"/>
                <a:ea typeface="ＭＳ Ｐゴシック" charset="0"/>
                <a:cs typeface="ＭＳ Ｐゴシック" charset="0"/>
              </a:rPr>
              <a:t>, etc.</a:t>
            </a:r>
          </a:p>
          <a:p>
            <a:pPr marL="171450" indent="-171450">
              <a:buFont typeface="Arial" panose="020B0604020202020204" pitchFamily="34" charset="0"/>
              <a:buChar char="•"/>
            </a:pPr>
            <a:r>
              <a:rPr lang="en-US" sz="1200" b="0" i="0" kern="1200" baseline="0" dirty="0">
                <a:solidFill>
                  <a:schemeClr val="tx1"/>
                </a:solidFill>
                <a:effectLst/>
                <a:latin typeface="+mn-lt"/>
                <a:ea typeface="ＭＳ Ｐゴシック" charset="0"/>
              </a:rPr>
              <a:t>In fact we can make this call </a:t>
            </a:r>
            <a:r>
              <a:rPr lang="en-US" sz="1200" b="0" i="0" kern="1200" baseline="0" dirty="0" err="1">
                <a:solidFill>
                  <a:schemeClr val="tx1"/>
                </a:solidFill>
                <a:effectLst/>
                <a:latin typeface="+mn-lt"/>
                <a:ea typeface="ＭＳ Ｐゴシック" charset="0"/>
              </a:rPr>
              <a:t>Async</a:t>
            </a:r>
            <a:r>
              <a:rPr lang="en-US" sz="1200" b="0" i="0" kern="1200" baseline="0" dirty="0">
                <a:solidFill>
                  <a:schemeClr val="tx1"/>
                </a:solidFill>
                <a:effectLst/>
                <a:latin typeface="+mn-lt"/>
                <a:ea typeface="ＭＳ Ｐゴシック" charset="0"/>
              </a:rPr>
              <a:t>/Await by just adding </a:t>
            </a:r>
            <a:r>
              <a:rPr lang="en-US" sz="1200" b="0" i="0" kern="1200" baseline="0" dirty="0" err="1">
                <a:solidFill>
                  <a:schemeClr val="tx1"/>
                </a:solidFill>
                <a:effectLst/>
                <a:latin typeface="+mn-lt"/>
                <a:ea typeface="ＭＳ Ｐゴシック" charset="0"/>
              </a:rPr>
              <a:t>async</a:t>
            </a:r>
            <a:r>
              <a:rPr lang="en-US" sz="1200" b="0" i="0" kern="1200" baseline="0" dirty="0">
                <a:solidFill>
                  <a:schemeClr val="tx1"/>
                </a:solidFill>
                <a:effectLst/>
                <a:latin typeface="+mn-lt"/>
                <a:ea typeface="ＭＳ Ｐゴシック" charset="0"/>
              </a:rPr>
              <a:t> to the delegate!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92520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12/5/2017 9:12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12/5/2017 9:12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all of your favorite libraries from NuGet or share and distribute</a:t>
            </a:r>
            <a:r>
              <a:rPr lang="en-US" baseline="0" dirty="0"/>
              <a:t> your own!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170436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1730441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solidFill>
                  <a:schemeClr val="bg1"/>
                </a:solidFill>
                <a:latin typeface="Segoe UI" panose="020B0502040204020203" pitchFamily="34" charset="0"/>
                <a:cs typeface="Segoe UI" panose="020B0502040204020203" pitchFamily="34" charset="0"/>
              </a:rPr>
              <a:t>iCircuit</a:t>
            </a:r>
            <a:r>
              <a:rPr lang="en-US" baseline="0" dirty="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Sharing code lead to 70</a:t>
            </a:r>
            <a:r>
              <a:rPr lang="en-US" baseline="0" dirty="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a:solidFill>
                  <a:schemeClr val="bg1"/>
                </a:solidFill>
                <a:latin typeface="Segoe UI" panose="020B0502040204020203" pitchFamily="34" charset="0"/>
                <a:cs typeface="Segoe UI" panose="020B0502040204020203" pitchFamily="34" charset="0"/>
              </a:rPr>
              <a:t>http://</a:t>
            </a:r>
            <a:r>
              <a:rPr lang="en-US" sz="1050" dirty="0" err="1">
                <a:solidFill>
                  <a:schemeClr val="bg1"/>
                </a:solidFill>
                <a:latin typeface="Segoe UI" panose="020B0502040204020203" pitchFamily="34" charset="0"/>
                <a:cs typeface="Segoe UI" panose="020B0502040204020203" pitchFamily="34" charset="0"/>
              </a:rPr>
              <a:t>praeclarum.org</a:t>
            </a:r>
            <a:r>
              <a:rPr lang="en-US" sz="1050" dirty="0">
                <a:solidFill>
                  <a:schemeClr val="bg1"/>
                </a:solidFill>
                <a:latin typeface="Segoe UI" panose="020B0502040204020203" pitchFamily="34" charset="0"/>
                <a:cs typeface="Segoe UI" panose="020B0502040204020203" pitchFamily="34" charset="0"/>
              </a:rPr>
              <a:t>/post/42378027611/</a:t>
            </a:r>
            <a:r>
              <a:rPr lang="en-US" sz="1050" dirty="0" err="1">
                <a:solidFill>
                  <a:schemeClr val="bg1"/>
                </a:solidFill>
                <a:latin typeface="Segoe UI" panose="020B0502040204020203" pitchFamily="34" charset="0"/>
                <a:cs typeface="Segoe UI" panose="020B0502040204020203" pitchFamily="34" charset="0"/>
              </a:rPr>
              <a:t>icircuit</a:t>
            </a:r>
            <a:r>
              <a:rPr lang="en-US" sz="1050" dirty="0">
                <a:solidFill>
                  <a:schemeClr val="bg1"/>
                </a:solidFill>
                <a:latin typeface="Segoe UI" panose="020B0502040204020203" pitchFamily="34" charset="0"/>
                <a:cs typeface="Segoe UI" panose="020B0502040204020203" pitchFamily="34" charset="0"/>
              </a:rPr>
              <a:t>-code-reuse-part-</a:t>
            </a:r>
            <a:r>
              <a:rPr lang="en-US" sz="1050" dirty="0" err="1">
                <a:solidFill>
                  <a:schemeClr val="bg1"/>
                </a:solidFill>
                <a:latin typeface="Segoe UI" panose="020B0502040204020203" pitchFamily="34" charset="0"/>
                <a:cs typeface="Segoe UI" panose="020B0502040204020203" pitchFamily="34" charset="0"/>
              </a:rPr>
              <a:t>cinq</a:t>
            </a:r>
            <a:endParaRPr lang="en-US" sz="1050" dirty="0">
              <a:solidFill>
                <a:schemeClr val="bg1"/>
              </a:solidFill>
              <a:latin typeface="Segoe UI" panose="020B0502040204020203" pitchFamily="34" charset="0"/>
              <a:cs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1176911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Single Solution for iOS, Android, and Windows</a:t>
            </a: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Leverage Entire Microsoft Ecosystem:</a:t>
            </a:r>
          </a:p>
          <a:p>
            <a:pPr marL="171450" lvl="0" indent="-171450">
              <a:buFont typeface="Arial" charset="0"/>
              <a:buChar char="•"/>
            </a:pPr>
            <a:r>
              <a:rPr lang="en-US" sz="1200" u="none" strike="noStrike" kern="1200" dirty="0" err="1">
                <a:solidFill>
                  <a:schemeClr val="tx1"/>
                </a:solidFill>
                <a:effectLst/>
                <a:latin typeface="+mn-lt"/>
                <a:ea typeface="+mn-ea"/>
                <a:cs typeface="+mn-cs"/>
              </a:rPr>
              <a:t>ReSharper</a:t>
            </a:r>
            <a:endParaRPr lang="en-US" sz="1200" u="none" strike="noStrike" kern="1200" dirty="0">
              <a:solidFill>
                <a:schemeClr val="tx1"/>
              </a:solidFill>
              <a:effectLst/>
              <a:latin typeface="+mn-lt"/>
              <a:ea typeface="+mn-ea"/>
              <a:cs typeface="+mn-cs"/>
            </a:endParaRPr>
          </a:p>
          <a:p>
            <a:pPr marL="171450" lvl="0" indent="-171450">
              <a:buFont typeface="Arial" charset="0"/>
              <a:buChar char="•"/>
            </a:pPr>
            <a:r>
              <a:rPr lang="en-US" sz="1200" u="none" strike="noStrike" kern="1200" dirty="0">
                <a:solidFill>
                  <a:schemeClr val="tx1"/>
                </a:solidFill>
                <a:effectLst/>
                <a:latin typeface="+mn-lt"/>
                <a:ea typeface="+mn-ea"/>
                <a:cs typeface="+mn-cs"/>
              </a:rPr>
              <a:t>Team Foundation Server</a:t>
            </a:r>
          </a:p>
          <a:p>
            <a:pPr marL="171450" lvl="0" indent="-171450">
              <a:buFont typeface="Arial" charset="0"/>
              <a:buChar char="•"/>
            </a:pPr>
            <a:r>
              <a:rPr lang="en-US" sz="1200" u="none" strike="noStrike" kern="1200" dirty="0">
                <a:solidFill>
                  <a:schemeClr val="tx1"/>
                </a:solidFill>
                <a:effectLst/>
                <a:latin typeface="+mn-lt"/>
                <a:ea typeface="+mn-ea"/>
                <a:cs typeface="+mn-cs"/>
              </a:rPr>
              <a:t>Azure</a:t>
            </a:r>
          </a:p>
          <a:p>
            <a:pPr marL="171450" lvl="0" indent="-171450">
              <a:buFont typeface="Arial" charset="0"/>
              <a:buChar char="•"/>
            </a:pPr>
            <a:r>
              <a:rPr lang="en-US" sz="1200" u="none" strike="noStrike" kern="1200" dirty="0">
                <a:solidFill>
                  <a:schemeClr val="tx1"/>
                </a:solidFill>
                <a:effectLst/>
                <a:latin typeface="+mn-lt"/>
                <a:ea typeface="+mn-ea"/>
                <a:cs typeface="+mn-cs"/>
              </a:rPr>
              <a:t>ASP.NET</a:t>
            </a:r>
          </a:p>
          <a:p>
            <a:pPr marL="171450" lvl="0" indent="-171450">
              <a:buFont typeface="Arial" charset="0"/>
              <a:buChar char="•"/>
            </a:pPr>
            <a:r>
              <a:rPr lang="en-US" sz="1200" u="none" strike="noStrike" kern="1200" dirty="0">
                <a:solidFill>
                  <a:schemeClr val="tx1"/>
                </a:solidFill>
                <a:effectLst/>
                <a:latin typeface="+mn-lt"/>
                <a:ea typeface="+mn-ea"/>
                <a:cs typeface="+mn-cs"/>
              </a:rPr>
              <a:t>Favorite</a:t>
            </a:r>
            <a:r>
              <a:rPr lang="en-US" sz="1200" u="none" strike="noStrike" kern="1200" baseline="0" dirty="0">
                <a:solidFill>
                  <a:schemeClr val="tx1"/>
                </a:solidFill>
                <a:effectLst/>
                <a:latin typeface="+mn-lt"/>
                <a:ea typeface="+mn-ea"/>
                <a:cs typeface="+mn-cs"/>
              </a:rPr>
              <a:t> Code Coverage and Profiling Tools</a:t>
            </a:r>
            <a:endParaRPr lang="en-US" sz="1200" u="none" strike="noStrike" kern="1200" dirty="0">
              <a:solidFill>
                <a:schemeClr val="tx1"/>
              </a:solidFill>
              <a:effectLst/>
              <a:latin typeface="+mn-lt"/>
              <a:ea typeface="+mn-ea"/>
              <a:cs typeface="+mn-cs"/>
            </a:endParaRP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Starter Compatible </a:t>
            </a:r>
          </a:p>
          <a:p>
            <a:pPr lvl="0"/>
            <a:endParaRPr lang="en-US" sz="1200" u="none" strike="noStrike" kern="1200" baseline="0" dirty="0">
              <a:solidFill>
                <a:schemeClr val="tx1"/>
              </a:solidFill>
              <a:effectLst/>
              <a:latin typeface="+mn-lt"/>
              <a:ea typeface="+mn-ea"/>
              <a:cs typeface="+mn-cs"/>
            </a:endParaRPr>
          </a:p>
          <a:p>
            <a:pPr lvl="0"/>
            <a:r>
              <a:rPr lang="en-US" sz="1200" u="none" strike="noStrike" kern="1200" baseline="0" dirty="0">
                <a:solidFill>
                  <a:schemeClr val="tx1"/>
                </a:solidFill>
                <a:effectLst/>
                <a:latin typeface="+mn-lt"/>
                <a:ea typeface="+mn-ea"/>
                <a:cs typeface="+mn-cs"/>
              </a:rPr>
              <a:t>Visual Studio 2012, 2013, and 2015 including Community Edition</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078480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Plug</a:t>
            </a:r>
            <a:r>
              <a:rPr lang="en-US" baseline="0" dirty="0"/>
              <a:t> your iOS device into your PC </a:t>
            </a:r>
          </a:p>
          <a:p>
            <a:r>
              <a:rPr lang="en-US" baseline="0" dirty="0"/>
              <a:t>USB port is automatically remoted to your Mac.</a:t>
            </a:r>
          </a:p>
          <a:p>
            <a:r>
              <a:rPr lang="en-US" baseline="0" dirty="0"/>
              <a:t>Never leave your PC</a:t>
            </a:r>
            <a:endParaRPr lang="en-US" dirty="0"/>
          </a:p>
        </p:txBody>
      </p:sp>
    </p:spTree>
    <p:extLst>
      <p:ext uri="{BB962C8B-B14F-4D97-AF65-F5344CB8AC3E}">
        <p14:creationId xmlns:p14="http://schemas.microsoft.com/office/powerpoint/2010/main" val="637525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96095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looking to get started will a full baked application simply head over to Xamarin’s pre-built page featuring</a:t>
            </a:r>
            <a:r>
              <a:rPr lang="en-US" baseline="0" dirty="0"/>
              <a:t> these apps and many more!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35</a:t>
            </a:fld>
            <a:endParaRPr lang="en-US"/>
          </a:p>
        </p:txBody>
      </p:sp>
    </p:spTree>
    <p:extLst>
      <p:ext uri="{BB962C8B-B14F-4D97-AF65-F5344CB8AC3E}">
        <p14:creationId xmlns:p14="http://schemas.microsoft.com/office/powerpoint/2010/main" val="330546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37</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see here the Xamarin approach we talked about earlier</a:t>
            </a:r>
          </a:p>
          <a:p>
            <a:r>
              <a:rPr lang="en-US" baseline="0" dirty="0"/>
              <a:t>This enables you to be highly productive, share code, but build out UI on each platform and access platform APIs</a:t>
            </a:r>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38</a:t>
            </a:fld>
            <a:endParaRPr lang="en-US"/>
          </a:p>
        </p:txBody>
      </p:sp>
    </p:spTree>
    <p:extLst>
      <p:ext uri="{BB962C8B-B14F-4D97-AF65-F5344CB8AC3E}">
        <p14:creationId xmlns:p14="http://schemas.microsoft.com/office/powerpoint/2010/main" val="2097657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Xamarin.Forms is much more that just a framework and includes everything</a:t>
            </a:r>
            <a:r>
              <a:rPr lang="en-US" baseline="0" dirty="0"/>
              <a:t> you need to get up and running to build out full native applications.</a:t>
            </a:r>
          </a:p>
          <a:p>
            <a:endParaRPr lang="en-US" baseline="0" dirty="0"/>
          </a:p>
          <a:p>
            <a:r>
              <a:rPr lang="en-US" baseline="0" dirty="0"/>
              <a:t>If you are used to MVVM type of development you will feel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39</a:t>
            </a:fld>
            <a:endParaRPr lang="en-US"/>
          </a:p>
        </p:txBody>
      </p:sp>
    </p:spTree>
    <p:extLst>
      <p:ext uri="{BB962C8B-B14F-4D97-AF65-F5344CB8AC3E}">
        <p14:creationId xmlns:p14="http://schemas.microsoft.com/office/powerpoint/2010/main" val="529302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a set</a:t>
            </a:r>
            <a:r>
              <a:rPr lang="en-US" baseline="0" dirty="0"/>
              <a:t> of pages for each screen of your application</a:t>
            </a:r>
          </a:p>
          <a:p>
            <a:r>
              <a:rPr lang="en-US" baseline="0" dirty="0"/>
              <a:t>There are things like Content, and </a:t>
            </a:r>
            <a:r>
              <a:rPr lang="en-US" baseline="0" dirty="0" err="1"/>
              <a:t>MasterDetail</a:t>
            </a:r>
            <a:r>
              <a:rPr lang="en-US" baseline="0" dirty="0"/>
              <a:t> which gives you a nice </a:t>
            </a:r>
            <a:r>
              <a:rPr lang="en-US" baseline="0" dirty="0" err="1"/>
              <a:t>flyout</a:t>
            </a:r>
            <a:endParaRPr lang="en-US" baseline="0" dirty="0"/>
          </a:p>
          <a:p>
            <a:r>
              <a:rPr lang="en-US" baseline="0" dirty="0"/>
              <a:t>With a tabbed view you get the correct look on each platform</a:t>
            </a:r>
          </a:p>
          <a:p>
            <a:r>
              <a:rPr lang="en-US" baseline="0" dirty="0"/>
              <a:t>iOS on bottom, Android on top, and on WP you have a Pivot control</a:t>
            </a:r>
          </a:p>
          <a:p>
            <a:endParaRPr lang="en-US" baseline="0" dirty="0"/>
          </a:p>
          <a:p>
            <a:r>
              <a:rPr lang="en-US" dirty="0"/>
              <a:t>Inside of a page</a:t>
            </a:r>
            <a:r>
              <a:rPr lang="en-US" baseline="0" dirty="0"/>
              <a:t> are layouts</a:t>
            </a:r>
          </a:p>
          <a:p>
            <a:r>
              <a:rPr lang="en-US" baseline="0" dirty="0"/>
              <a:t>A lot of options from something simple like a stack panel to complex and powerful grids</a:t>
            </a:r>
          </a:p>
          <a:p>
            <a:endParaRPr lang="en-US" dirty="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40</a:t>
            </a:fld>
            <a:endParaRPr lang="en-US"/>
          </a:p>
        </p:txBody>
      </p:sp>
    </p:spTree>
    <p:extLst>
      <p:ext uri="{BB962C8B-B14F-4D97-AF65-F5344CB8AC3E}">
        <p14:creationId xmlns:p14="http://schemas.microsoft.com/office/powerpoint/2010/main" val="129834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Phone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41</a:t>
            </a:fld>
            <a:endParaRPr lang="en-US"/>
          </a:p>
        </p:txBody>
      </p:sp>
    </p:spTree>
    <p:extLst>
      <p:ext uri="{BB962C8B-B14F-4D97-AF65-F5344CB8AC3E}">
        <p14:creationId xmlns:p14="http://schemas.microsoft.com/office/powerpoint/2010/main" val="30556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2251150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Xamarin.Forms</a:t>
            </a:r>
            <a:r>
              <a:rPr lang="en-US" dirty="0"/>
              <a:t> you can easily extend and embed</a:t>
            </a:r>
            <a:r>
              <a:rPr lang="en-US" baseline="0" dirty="0"/>
              <a:t> custom views, mix and match screens, called native </a:t>
            </a:r>
            <a:r>
              <a:rPr lang="en-US" baseline="0" dirty="0" err="1"/>
              <a:t>apis</a:t>
            </a:r>
            <a:r>
              <a:rPr lang="en-US" baseline="0" dirty="0"/>
              <a:t>, or even easily migrate to a traditional app and share your backend logic.</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42</a:t>
            </a:fld>
            <a:endParaRPr lang="en-US"/>
          </a:p>
        </p:txBody>
      </p:sp>
    </p:spTree>
    <p:extLst>
      <p:ext uri="{BB962C8B-B14F-4D97-AF65-F5344CB8AC3E}">
        <p14:creationId xmlns:p14="http://schemas.microsoft.com/office/powerpoint/2010/main" val="2252118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Xamarin.Forms</a:t>
            </a:r>
            <a:r>
              <a:rPr lang="en-US" dirty="0"/>
              <a:t> also has a great ecosystem</a:t>
            </a:r>
            <a:r>
              <a:rPr lang="en-US" baseline="0" dirty="0"/>
              <a:t> of controls from vendors you might know!</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43</a:t>
            </a:fld>
            <a:endParaRPr lang="en-US"/>
          </a:p>
        </p:txBody>
      </p:sp>
    </p:spTree>
    <p:extLst>
      <p:ext uri="{BB962C8B-B14F-4D97-AF65-F5344CB8AC3E}">
        <p14:creationId xmlns:p14="http://schemas.microsoft.com/office/powerpoint/2010/main" val="341953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BBD7D81-D864-B349-9FB4-613ED1F9D755}"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979512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BBD7D81-D864-B349-9FB4-613ED1F9D755}"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626482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BBD7D81-D864-B349-9FB4-613ED1F9D755}"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2097938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example of a login</a:t>
            </a:r>
            <a:r>
              <a:rPr lang="en-US" baseline="0" dirty="0"/>
              <a:t> page:</a:t>
            </a:r>
          </a:p>
          <a:p>
            <a:endParaRPr lang="en-US" baseline="0" dirty="0"/>
          </a:p>
          <a:p>
            <a:r>
              <a:rPr lang="en-US" baseline="0" dirty="0"/>
              <a:t>Notice the data binding on the Entries Text fields. Additionally, there is a </a:t>
            </a:r>
            <a:r>
              <a:rPr lang="en-US" baseline="0" dirty="0" err="1"/>
              <a:t>LoginCommand</a:t>
            </a:r>
            <a:r>
              <a:rPr lang="en-US" baseline="0" dirty="0"/>
              <a:t>.</a:t>
            </a:r>
          </a:p>
          <a:p>
            <a:endParaRPr lang="en-US" baseline="0" dirty="0"/>
          </a:p>
          <a:p>
            <a:r>
              <a:rPr lang="en-US" baseline="0" dirty="0"/>
              <a:t>Each has a native user interface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47</a:t>
            </a:fld>
            <a:endParaRPr lang="en-US"/>
          </a:p>
        </p:txBody>
      </p:sp>
    </p:spTree>
    <p:extLst>
      <p:ext uri="{BB962C8B-B14F-4D97-AF65-F5344CB8AC3E}">
        <p14:creationId xmlns:p14="http://schemas.microsoft.com/office/powerpoint/2010/main" val="978053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Easily embed any native control into a Xamarin.Forms layout.</a:t>
            </a:r>
          </a:p>
        </p:txBody>
      </p:sp>
    </p:spTree>
    <p:extLst>
      <p:ext uri="{BB962C8B-B14F-4D97-AF65-F5344CB8AC3E}">
        <p14:creationId xmlns:p14="http://schemas.microsoft.com/office/powerpoint/2010/main" val="1220673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add it as child</a:t>
            </a:r>
            <a:r>
              <a:rPr lang="en-US" baseline="0" dirty="0"/>
              <a:t> to a layout.</a:t>
            </a:r>
          </a:p>
          <a:p>
            <a:r>
              <a:rPr lang="en-US" baseline="0" dirty="0"/>
              <a:t>Exposed as an Extension Method.</a:t>
            </a:r>
            <a:endParaRPr lang="en-US" dirty="0"/>
          </a:p>
        </p:txBody>
      </p:sp>
    </p:spTree>
    <p:extLst>
      <p:ext uri="{BB962C8B-B14F-4D97-AF65-F5344CB8AC3E}">
        <p14:creationId xmlns:p14="http://schemas.microsoft.com/office/powerpoint/2010/main" val="106956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55</a:t>
            </a:fld>
            <a:endParaRPr lang="en-US"/>
          </a:p>
        </p:txBody>
      </p:sp>
    </p:spTree>
    <p:extLst>
      <p:ext uri="{BB962C8B-B14F-4D97-AF65-F5344CB8AC3E}">
        <p14:creationId xmlns:p14="http://schemas.microsoft.com/office/powerpoint/2010/main" val="856363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this stuff that we tal</a:t>
            </a:r>
            <a:r>
              <a:rPr lang="en-US" baseline="0" dirty="0"/>
              <a:t>k about up here?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56</a:t>
            </a:fld>
            <a:endParaRPr lang="en-US"/>
          </a:p>
        </p:txBody>
      </p:sp>
    </p:spTree>
    <p:extLst>
      <p:ext uri="{BB962C8B-B14F-4D97-AF65-F5344CB8AC3E}">
        <p14:creationId xmlns:p14="http://schemas.microsoft.com/office/powerpoint/2010/main" val="78768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6387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platform specific code no matter how you are developing</a:t>
            </a:r>
            <a:r>
              <a:rPr lang="en-US" baseline="0" dirty="0"/>
              <a:t> traditional Xamarin or with Xamarin.Forms.</a:t>
            </a:r>
          </a:p>
          <a:p>
            <a:endParaRPr lang="en-US" baseline="0" dirty="0"/>
          </a:p>
          <a:p>
            <a:r>
              <a:rPr lang="en-US" baseline="0" dirty="0"/>
              <a:t>However, many platform APIs are the same bit of functionality, but with different APIs.</a:t>
            </a:r>
          </a:p>
          <a:p>
            <a:endParaRPr lang="en-US" baseline="0" dirty="0"/>
          </a:p>
          <a:p>
            <a:r>
              <a:rPr lang="en-US" baseline="0" dirty="0"/>
              <a:t>What if we had 1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57</a:t>
            </a:fld>
            <a:endParaRPr lang="en-US"/>
          </a:p>
        </p:txBody>
      </p:sp>
    </p:spTree>
    <p:extLst>
      <p:ext uri="{BB962C8B-B14F-4D97-AF65-F5344CB8AC3E}">
        <p14:creationId xmlns:p14="http://schemas.microsoft.com/office/powerpoint/2010/main" val="846621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text to speech, what if we could</a:t>
            </a:r>
            <a:r>
              <a:rPr lang="en-US" baseline="0" dirty="0"/>
              <a:t> just say “Speak” and it would speak text with the underlying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58</a:t>
            </a:fld>
            <a:endParaRPr lang="en-US"/>
          </a:p>
        </p:txBody>
      </p:sp>
    </p:spTree>
    <p:extLst>
      <p:ext uri="{BB962C8B-B14F-4D97-AF65-F5344CB8AC3E}">
        <p14:creationId xmlns:p14="http://schemas.microsoft.com/office/powerpoint/2010/main" val="584522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Plugins for Xamarin are for! 1</a:t>
            </a:r>
            <a:r>
              <a:rPr lang="en-US" baseline="0" dirty="0"/>
              <a:t> API for all common APIs:</a:t>
            </a:r>
          </a:p>
          <a:p>
            <a:endParaRPr lang="en-US" baseline="0" dirty="0"/>
          </a:p>
          <a:p>
            <a:r>
              <a:rPr lang="en-US" baseline="0" dirty="0"/>
              <a:t>Camera</a:t>
            </a:r>
          </a:p>
          <a:p>
            <a:r>
              <a:rPr lang="en-US" baseline="0" dirty="0"/>
              <a:t>GPS</a:t>
            </a:r>
          </a:p>
          <a:p>
            <a:r>
              <a:rPr lang="en-US" baseline="0" dirty="0"/>
              <a:t>Settings</a:t>
            </a:r>
          </a:p>
          <a:p>
            <a:r>
              <a:rPr lang="en-US" baseline="0" dirty="0"/>
              <a:t>Notifications</a:t>
            </a:r>
          </a:p>
          <a:p>
            <a:r>
              <a:rPr lang="en-US" baseline="0" dirty="0"/>
              <a:t>Battery</a:t>
            </a:r>
          </a:p>
          <a:p>
            <a:r>
              <a:rPr lang="en-US" baseline="0" dirty="0"/>
              <a:t>And so much more!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59</a:t>
            </a:fld>
            <a:endParaRPr lang="en-US"/>
          </a:p>
        </p:txBody>
      </p:sp>
    </p:spTree>
    <p:extLst>
      <p:ext uri="{BB962C8B-B14F-4D97-AF65-F5344CB8AC3E}">
        <p14:creationId xmlns:p14="http://schemas.microsoft.com/office/powerpoint/2010/main" val="1287726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61</a:t>
            </a:fld>
            <a:endParaRPr lang="en-US"/>
          </a:p>
        </p:txBody>
      </p:sp>
    </p:spTree>
    <p:extLst>
      <p:ext uri="{BB962C8B-B14F-4D97-AF65-F5344CB8AC3E}">
        <p14:creationId xmlns:p14="http://schemas.microsoft.com/office/powerpoint/2010/main" val="106972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several challenges</a:t>
            </a:r>
            <a:r>
              <a:rPr lang="en-US" baseline="0" dirty="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62</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63</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fragmentation</a:t>
            </a:r>
            <a:r>
              <a:rPr lang="en-US" baseline="0" dirty="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64</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simple command you can simulate</a:t>
            </a:r>
            <a:r>
              <a:rPr lang="en-US" baseline="0" dirty="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65</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p>
          <a:p>
            <a:endParaRPr lang="en-US" baseline="0" dirty="0"/>
          </a:p>
          <a:p>
            <a:pPr marL="0" indent="0">
              <a:buNone/>
            </a:pPr>
            <a:r>
              <a:rPr lang="en-US" sz="1200"/>
              <a:t>Freely available for testing on a Simulator*</a:t>
            </a:r>
            <a:endParaRPr lang="en-US" sz="1200" dirty="0"/>
          </a:p>
        </p:txBody>
      </p:sp>
    </p:spTree>
    <p:extLst>
      <p:ext uri="{BB962C8B-B14F-4D97-AF65-F5344CB8AC3E}">
        <p14:creationId xmlns:p14="http://schemas.microsoft.com/office/powerpoint/2010/main" val="1186090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test scripts and test again thousands of physical devices!</a:t>
            </a:r>
          </a:p>
          <a:p>
            <a:endParaRPr lang="en-US" baseline="0" dirty="0"/>
          </a:p>
          <a:p>
            <a:r>
              <a:rPr lang="en-US" baseline="0" dirty="0"/>
              <a:t>All Xamarin subscribers get free device time! Check </a:t>
            </a:r>
            <a:r>
              <a:rPr lang="en-US" baseline="0" dirty="0" err="1"/>
              <a:t>store.xamarin.com</a:t>
            </a:r>
            <a:r>
              <a:rPr lang="en-US" baseline="0" dirty="0"/>
              <a:t> for details.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67</a:t>
            </a:fld>
            <a:endParaRPr lang="en-US"/>
          </a:p>
        </p:txBody>
      </p:sp>
    </p:spTree>
    <p:extLst>
      <p:ext uri="{BB962C8B-B14F-4D97-AF65-F5344CB8AC3E}">
        <p14:creationId xmlns:p14="http://schemas.microsoft.com/office/powerpoint/2010/main" val="808808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12/5/2017 9:12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Approaches to Mobile</a:t>
            </a:r>
            <a:r>
              <a:rPr lang="en-US" sz="1200" u="none" strike="noStrike" kern="1200" baseline="0" dirty="0">
                <a:solidFill>
                  <a:schemeClr val="tx1"/>
                </a:solidFill>
                <a:effectLst/>
                <a:latin typeface="+mn-lt"/>
                <a:ea typeface="+mn-ea"/>
                <a:cs typeface="+mn-cs"/>
              </a:rPr>
              <a:t> Testing</a:t>
            </a:r>
            <a:br>
              <a:rPr lang="en-US" sz="1200" u="none" strike="noStrike" kern="1200" baseline="0" dirty="0">
                <a:solidFill>
                  <a:schemeClr val="tx1"/>
                </a:solidFill>
                <a:effectLst/>
                <a:latin typeface="+mn-lt"/>
                <a:ea typeface="+mn-ea"/>
                <a:cs typeface="+mn-cs"/>
              </a:rPr>
            </a:br>
            <a:br>
              <a:rPr lang="en-US" sz="1200" u="none" strike="noStrike" kern="1200" baseline="0" dirty="0">
                <a:solidFill>
                  <a:schemeClr val="tx1"/>
                </a:solidFill>
                <a:effectLst/>
                <a:latin typeface="+mn-lt"/>
                <a:ea typeface="+mn-ea"/>
                <a:cs typeface="+mn-cs"/>
              </a:rPr>
            </a:b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ABBD7D81-D864-B349-9FB4-613ED1F9D755}" type="slidenum">
              <a:rPr lang="en-US" smtClean="0"/>
              <a:t>68</a:t>
            </a:fld>
            <a:endParaRPr lang="en-US"/>
          </a:p>
        </p:txBody>
      </p:sp>
    </p:spTree>
    <p:extLst>
      <p:ext uri="{BB962C8B-B14F-4D97-AF65-F5344CB8AC3E}">
        <p14:creationId xmlns:p14="http://schemas.microsoft.com/office/powerpoint/2010/main" val="1994790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12/5/2017 9:12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71151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ＭＳ Ｐゴシック" charset="0"/>
              </a:rPr>
              <a:t>Use your favorite libraries like </a:t>
            </a:r>
            <a:r>
              <a:rPr lang="en-US" sz="1200" b="0" i="0" kern="1200" baseline="0" dirty="0" err="1">
                <a:solidFill>
                  <a:schemeClr val="tx1"/>
                </a:solidFill>
                <a:effectLst/>
                <a:latin typeface="+mn-lt"/>
                <a:ea typeface="ＭＳ Ｐゴシック" charset="0"/>
              </a:rPr>
              <a:t>Json.NET</a:t>
            </a:r>
            <a:r>
              <a:rPr lang="en-US" sz="1200" b="0" i="0" kern="1200" baseline="0" dirty="0">
                <a:solidFill>
                  <a:schemeClr val="tx1"/>
                </a:solidFill>
                <a:effectLst/>
                <a:latin typeface="+mn-lt"/>
                <a:ea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75627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an example of creating a</a:t>
            </a:r>
            <a:r>
              <a:rPr lang="en-US" baseline="0" dirty="0"/>
              <a:t> class with a method to get names</a:t>
            </a:r>
          </a:p>
          <a:p>
            <a:pPr marL="171450" indent="-171450">
              <a:buFont typeface="Arial" panose="020B0604020202020204" pitchFamily="34" charset="0"/>
              <a:buChar char="•"/>
            </a:pPr>
            <a:r>
              <a:rPr lang="en-US" baseline="0" dirty="0"/>
              <a:t>1 Line with LINQ to execute this command</a:t>
            </a:r>
            <a:endParaRPr lang="en-US" dirty="0"/>
          </a:p>
          <a:p>
            <a:pPr marL="171450" indent="-171450">
              <a:buFont typeface="Arial" panose="020B0604020202020204" pitchFamily="34" charset="0"/>
              <a:buChar char="•"/>
            </a:pPr>
            <a:r>
              <a:rPr lang="en-US" dirty="0"/>
              <a:t>Take advantage</a:t>
            </a:r>
            <a:r>
              <a:rPr lang="en-US" baseline="0" dirty="0"/>
              <a:t> of C# features and set properties easily</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92819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82110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15040427"/>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716565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982345310"/>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887725091"/>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38672741"/>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12399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06507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199622324"/>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2279011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45561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7028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50" indent="-336150">
              <a:buNone/>
              <a:defRPr kumimoji="0" lang="en-US" sz="2354"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69"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7111924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609600" y="6356352"/>
            <a:ext cx="2844800" cy="365126"/>
          </a:xfrm>
          <a:prstGeom prst="rect">
            <a:avLst/>
          </a:prstGeom>
        </p:spPr>
        <p:txBody>
          <a:bodyPr lIns="65956" tIns="32978" rIns="65956" bIns="32978"/>
          <a:lstStyle/>
          <a:p>
            <a:pPr defTabSz="412750"/>
            <a:fld id="{06F7BCE9-3CCE-864E-A597-780EE0A2AA7F}" type="datetimeFigureOut">
              <a:rPr lang="nl-NL" sz="2250" b="1" kern="0" smtClean="0">
                <a:solidFill>
                  <a:srgbClr val="3B99D4"/>
                </a:solidFill>
                <a:sym typeface="Segoe UI"/>
              </a:rPr>
              <a:pPr defTabSz="412750"/>
              <a:t>5-12-2017</a:t>
            </a:fld>
            <a:endParaRPr lang="nl-NL" sz="2250" b="1" kern="0">
              <a:solidFill>
                <a:srgbClr val="3B99D4"/>
              </a:solidFill>
              <a:sym typeface="Segoe UI"/>
            </a:endParaRPr>
          </a:p>
        </p:txBody>
      </p:sp>
      <p:sp>
        <p:nvSpPr>
          <p:cNvPr id="3" name="Tijdelijke aanduiding voor voettekst 2"/>
          <p:cNvSpPr>
            <a:spLocks noGrp="1"/>
          </p:cNvSpPr>
          <p:nvPr>
            <p:ph type="ftr" sz="quarter" idx="11"/>
          </p:nvPr>
        </p:nvSpPr>
        <p:spPr>
          <a:xfrm>
            <a:off x="4165600" y="6356352"/>
            <a:ext cx="3860800" cy="365126"/>
          </a:xfrm>
          <a:prstGeom prst="rect">
            <a:avLst/>
          </a:prstGeom>
        </p:spPr>
        <p:txBody>
          <a:bodyPr lIns="65956" tIns="32978" rIns="65956" bIns="32978"/>
          <a:lstStyle/>
          <a:p>
            <a:pPr defTabSz="412750"/>
            <a:endParaRPr lang="nl-NL" sz="2250" b="1" kern="0">
              <a:solidFill>
                <a:srgbClr val="3B99D4"/>
              </a:solidFill>
              <a:sym typeface="Segoe UI"/>
            </a:endParaRPr>
          </a:p>
        </p:txBody>
      </p:sp>
      <p:sp>
        <p:nvSpPr>
          <p:cNvPr id="4" name="Tijdelijke aanduiding voor dianummer 3"/>
          <p:cNvSpPr>
            <a:spLocks noGrp="1"/>
          </p:cNvSpPr>
          <p:nvPr>
            <p:ph type="sldNum" sz="quarter" idx="12"/>
          </p:nvPr>
        </p:nvSpPr>
        <p:spPr>
          <a:xfrm>
            <a:off x="8737601" y="6356352"/>
            <a:ext cx="2787450" cy="365126"/>
          </a:xfrm>
          <a:prstGeom prst="rect">
            <a:avLst/>
          </a:prstGeom>
        </p:spPr>
        <p:txBody>
          <a:bodyPr/>
          <a:lstStyle/>
          <a:p>
            <a:pPr defTabSz="412750"/>
            <a:fld id="{240DB444-2262-AC4C-9DFC-5545C1C0EAAA}" type="slidenum">
              <a:rPr lang="nl-NL" sz="2250" b="1" kern="0" smtClean="0">
                <a:solidFill>
                  <a:srgbClr val="3B99D4"/>
                </a:solidFill>
                <a:sym typeface="Segoe UI"/>
              </a:rPr>
              <a:pPr defTabSz="412750"/>
              <a:t>‹#›</a:t>
            </a:fld>
            <a:endParaRPr lang="nl-NL" sz="2250" b="1" kern="0">
              <a:solidFill>
                <a:srgbClr val="3B99D4"/>
              </a:solidFill>
              <a:sym typeface="Segoe UI"/>
            </a:endParaRPr>
          </a:p>
        </p:txBody>
      </p:sp>
      <p:sp>
        <p:nvSpPr>
          <p:cNvPr id="5" name="Rectangle 2"/>
          <p:cNvSpPr/>
          <p:nvPr/>
        </p:nvSpPr>
        <p:spPr bwMode="auto">
          <a:xfrm>
            <a:off x="2" y="2"/>
            <a:ext cx="12192000" cy="6858000"/>
          </a:xfrm>
          <a:prstGeom prst="rect">
            <a:avLst/>
          </a:prstGeom>
          <a:solidFill>
            <a:srgbClr val="F0EBDB"/>
          </a:solidFill>
          <a:ln w="9525" cap="flat" cmpd="sng" algn="ctr">
            <a:solidFill>
              <a:schemeClr val="bg1"/>
            </a:solidFill>
            <a:prstDash val="solid"/>
            <a:round/>
            <a:headEnd type="none" w="med" len="med"/>
            <a:tailEnd type="none" w="med" len="med"/>
          </a:ln>
          <a:effectLst/>
        </p:spPr>
        <p:txBody>
          <a:bodyPr vert="horz" wrap="square" lIns="98931" tIns="49466" rIns="98931" bIns="49466" numCol="1" rtlCol="0" anchor="t" anchorCtr="0" compatLnSpc="1">
            <a:prstTxWarp prst="textNoShape">
              <a:avLst/>
            </a:prstTxWarp>
          </a:bodyPr>
          <a:lstStyle/>
          <a:p>
            <a:pPr defTabSz="486070" fontAlgn="base">
              <a:spcBef>
                <a:spcPct val="0"/>
              </a:spcBef>
              <a:spcAft>
                <a:spcPct val="0"/>
              </a:spcAft>
              <a:buClr>
                <a:srgbClr val="000000"/>
              </a:buClr>
              <a:buSzPct val="100000"/>
              <a:buFont typeface="Times New Roman" pitchFamily="16" charset="0"/>
              <a:buNone/>
            </a:pPr>
            <a:endParaRPr lang="en-US" sz="1867" kern="0">
              <a:solidFill>
                <a:prstClr val="white"/>
              </a:solidFill>
              <a:latin typeface="Arial" charset="0"/>
              <a:cs typeface="Arial" charset="0"/>
              <a:sym typeface="Segoe UI"/>
            </a:endParaRPr>
          </a:p>
        </p:txBody>
      </p:sp>
    </p:spTree>
    <p:extLst>
      <p:ext uri="{BB962C8B-B14F-4D97-AF65-F5344CB8AC3E}">
        <p14:creationId xmlns:p14="http://schemas.microsoft.com/office/powerpoint/2010/main" val="1177375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1440"/>
          </a:xfrm>
        </p:spPr>
        <p:txBody>
          <a:bodyPr>
            <a:spAutoFit/>
          </a:bodyPr>
          <a:lstStyle>
            <a:lvl3pPr>
              <a:defRPr sz="2354"/>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81062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3551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995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29706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9573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29265"/>
          </a:xfrm>
        </p:spPr>
        <p:txBody>
          <a:bodyPr>
            <a:spAutoFit/>
          </a:bodyPr>
          <a:lstStyle>
            <a:lvl1pPr>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8" indent="-2365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91" indent="-3361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69" rtl="0" eaLnBrk="1" latinLnBrk="0" hangingPunct="1">
              <a:spcBef>
                <a:spcPct val="20000"/>
              </a:spcBef>
              <a:spcAft>
                <a:spcPts val="800"/>
              </a:spcAft>
              <a:buFont typeface="Arial" pitchFamily="34" charset="0"/>
              <a:buNone/>
            </a:pPr>
            <a:r>
              <a:rPr lang="en-US"/>
              <a:t>Click to edit Master text styles</a:t>
            </a:r>
          </a:p>
          <a:p>
            <a:pPr marL="0" lvl="1" indent="0" algn="l" defTabSz="896169" rtl="0" eaLnBrk="1" latinLnBrk="0" hangingPunct="1">
              <a:spcBef>
                <a:spcPct val="20000"/>
              </a:spcBef>
              <a:spcAft>
                <a:spcPts val="800"/>
              </a:spcAft>
              <a:buFont typeface="Arial" pitchFamily="34" charset="0"/>
              <a:buNone/>
            </a:pPr>
            <a:r>
              <a:rPr lang="en-US"/>
              <a:t>Second level</a:t>
            </a:r>
          </a:p>
          <a:p>
            <a:pPr marL="0" lvl="2" indent="0" algn="l" defTabSz="896169"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265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7" r:id="rId11"/>
    <p:sldLayoutId id="2147483678" r:id="rId12"/>
    <p:sldLayoutId id="2147483679" r:id="rId13"/>
    <p:sldLayoutId id="2147483706" r:id="rId14"/>
    <p:sldLayoutId id="2147483708" r:id="rId15"/>
    <p:sldLayoutId id="2147483738" r:id="rId16"/>
    <p:sldLayoutId id="2147483740" r:id="rId17"/>
    <p:sldLayoutId id="2147483761" r:id="rId18"/>
    <p:sldLayoutId id="214748376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67211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5" r:id="rId13"/>
    <p:sldLayoutId id="2147483756" r:id="rId14"/>
    <p:sldLayoutId id="2147483757" r:id="rId15"/>
    <p:sldLayoutId id="2147483758" r:id="rId16"/>
    <p:sldLayoutId id="2147483759" r:id="rId17"/>
    <p:sldLayoutId id="2147483760" r:id="rId18"/>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39.emf"/><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0.emf"/><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0.emf"/><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10.emf"/><Relationship Id="rId4" Type="http://schemas.openxmlformats.org/officeDocument/2006/relationships/image" Target="../media/image9.emf"/></Relationships>
</file>

<file path=ppt/slides/_rels/slide5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10.emf"/><Relationship Id="rId4" Type="http://schemas.openxmlformats.org/officeDocument/2006/relationships/image" Target="../media/image9.emf"/></Relationships>
</file>

<file path=ppt/slides/_rels/slide5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10.emf"/><Relationship Id="rId4" Type="http://schemas.openxmlformats.org/officeDocument/2006/relationships/image" Target="../media/image9.emf"/></Relationships>
</file>

<file path=ppt/slides/_rels/slide59.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0.emf"/><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9.emf"/></Relationships>
</file>

<file path=ppt/slides/_rels/slide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emf"/></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101.png"/><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69302" y="5084484"/>
            <a:ext cx="7835404" cy="1470886"/>
          </a:xfrm>
        </p:spPr>
        <p:txBody>
          <a:bodyPr/>
          <a:lstStyle/>
          <a:p>
            <a:r>
              <a:rPr lang="en-US" sz="3600" b="1" dirty="0" err="1"/>
              <a:t>Nhóm</a:t>
            </a:r>
            <a:r>
              <a:rPr lang="en-US" sz="3600" b="1" dirty="0"/>
              <a:t> 6:</a:t>
            </a:r>
          </a:p>
          <a:p>
            <a:r>
              <a:rPr lang="en-US" sz="3200" dirty="0"/>
              <a:t>- Trịnh Minh Đ</a:t>
            </a:r>
            <a:r>
              <a:rPr lang="vi-VN" sz="3200" dirty="0"/>
              <a:t>ư</a:t>
            </a:r>
            <a:r>
              <a:rPr lang="en-US" sz="3200" dirty="0" err="1"/>
              <a:t>ơng</a:t>
            </a:r>
            <a:endParaRPr lang="en-US" sz="3200" dirty="0"/>
          </a:p>
          <a:p>
            <a:r>
              <a:rPr lang="en-US" sz="3200" dirty="0"/>
              <a:t>- Trịnh Kim C</a:t>
            </a:r>
            <a:r>
              <a:rPr lang="vi-VN" sz="3200" dirty="0"/>
              <a:t>ơ</a:t>
            </a:r>
            <a:endParaRPr lang="en-US" sz="3200" dirty="0"/>
          </a:p>
        </p:txBody>
      </p:sp>
      <p:sp>
        <p:nvSpPr>
          <p:cNvPr id="3" name="Title 2"/>
          <p:cNvSpPr>
            <a:spLocks noGrp="1"/>
          </p:cNvSpPr>
          <p:nvPr>
            <p:ph type="title"/>
          </p:nvPr>
        </p:nvSpPr>
        <p:spPr/>
        <p:txBody>
          <a:bodyPr/>
          <a:lstStyle/>
          <a:p>
            <a:pPr algn="ctr"/>
            <a:r>
              <a:rPr lang="en-US" dirty="0"/>
              <a:t>XAMARIN</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is Awesome</a:t>
            </a:r>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115" y="1350880"/>
            <a:ext cx="4531648" cy="130233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7958" y="5044355"/>
            <a:ext cx="4531648" cy="13047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115" y="3111465"/>
            <a:ext cx="4506491" cy="1474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84" y="1632714"/>
            <a:ext cx="4448907"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 Support</a:t>
            </a:r>
          </a:p>
        </p:txBody>
      </p:sp>
      <p:sp>
        <p:nvSpPr>
          <p:cNvPr id="7" name="TextBox 6"/>
          <p:cNvSpPr txBox="1"/>
          <p:nvPr/>
        </p:nvSpPr>
        <p:spPr>
          <a:xfrm>
            <a:off x="6418384" y="3479452"/>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Work with XML Easily</a:t>
            </a:r>
          </a:p>
        </p:txBody>
      </p:sp>
      <p:sp>
        <p:nvSpPr>
          <p:cNvPr id="8" name="TextBox 7"/>
          <p:cNvSpPr txBox="1"/>
          <p:nvPr/>
        </p:nvSpPr>
        <p:spPr>
          <a:xfrm>
            <a:off x="6418384" y="5326190"/>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rPr>
              <a:t>Event Handling &amp; Delegates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98119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1" y="1635896"/>
            <a:ext cx="11653522" cy="2320642"/>
          </a:xfrm>
        </p:spPr>
        <p:txBody>
          <a:bodyPr/>
          <a:lstStyle/>
          <a:p>
            <a:r>
              <a:rPr lang="en-US" dirty="0" err="1"/>
              <a:t>Json.NET</a:t>
            </a:r>
            <a:r>
              <a:rPr lang="en-US" dirty="0"/>
              <a:t> offers simple conversations to/from JSON strings and .NET objects:</a:t>
            </a:r>
          </a:p>
        </p:txBody>
      </p:sp>
      <p:sp>
        <p:nvSpPr>
          <p:cNvPr id="3" name="Title 2"/>
          <p:cNvSpPr>
            <a:spLocks noGrp="1"/>
          </p:cNvSpPr>
          <p:nvPr>
            <p:ph type="title"/>
          </p:nvPr>
        </p:nvSpPr>
        <p:spPr/>
        <p:txBody>
          <a:bodyPr/>
          <a:lstStyle/>
          <a:p>
            <a:r>
              <a:rPr lang="en-US" dirty="0"/>
              <a:t>JSON Made Easy</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50183" y="3538024"/>
            <a:ext cx="8559293" cy="2229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2130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 the Different – Classes &amp; Methods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7476" y="1189176"/>
            <a:ext cx="4455644" cy="572403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3218" y="1189176"/>
            <a:ext cx="5387686" cy="3106068"/>
          </a:xfrm>
          <a:prstGeom prst="rect">
            <a:avLst/>
          </a:prstGeom>
        </p:spPr>
      </p:pic>
    </p:spTree>
    <p:extLst>
      <p:ext uri="{BB962C8B-B14F-4D97-AF65-F5344CB8AC3E}">
        <p14:creationId xmlns:p14="http://schemas.microsoft.com/office/powerpoint/2010/main" val="19535833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/Await</a:t>
            </a:r>
          </a:p>
        </p:txBody>
      </p:sp>
      <p:sp>
        <p:nvSpPr>
          <p:cNvPr id="3" name="TextBox 2"/>
          <p:cNvSpPr txBox="1"/>
          <p:nvPr/>
        </p:nvSpPr>
        <p:spPr>
          <a:xfrm>
            <a:off x="1668828" y="5870419"/>
            <a:ext cx="8856663"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Write Beautiful &amp; Maintainable Code</a:t>
            </a: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3763" y="1370684"/>
            <a:ext cx="7366794" cy="434229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49300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Native Methods with </a:t>
            </a:r>
            <a:r>
              <a:rPr lang="en-US" dirty="0" err="1"/>
              <a:t>Async</a:t>
            </a:r>
            <a:r>
              <a:rPr lang="en-US" dirty="0"/>
              <a:t>/Await</a:t>
            </a:r>
          </a:p>
        </p:txBody>
      </p:sp>
      <p:sp>
        <p:nvSpPr>
          <p:cNvPr id="5" name="TextBox 4"/>
          <p:cNvSpPr txBox="1"/>
          <p:nvPr/>
        </p:nvSpPr>
        <p:spPr>
          <a:xfrm>
            <a:off x="4537976" y="4480657"/>
            <a:ext cx="3426502" cy="584775"/>
          </a:xfrm>
          <a:prstGeom prst="rect">
            <a:avLst/>
          </a:prstGeom>
          <a:noFill/>
        </p:spPr>
        <p:txBody>
          <a:bodyPr wrap="square" rtlCol="0">
            <a:spAutoFit/>
          </a:bodyPr>
          <a:lstStyle/>
          <a:p>
            <a:pPr algn="ctr"/>
            <a:r>
              <a:rPr lang="en-US" sz="3200" dirty="0">
                <a:cs typeface="Helvetica" panose="020B0604020202020204" pitchFamily="34" charset="0"/>
              </a:rPr>
              <a:t>C# with Xamarin</a:t>
            </a:r>
          </a:p>
        </p:txBody>
      </p:sp>
      <p:sp>
        <p:nvSpPr>
          <p:cNvPr id="6" name="TextBox 5"/>
          <p:cNvSpPr txBox="1"/>
          <p:nvPr/>
        </p:nvSpPr>
        <p:spPr>
          <a:xfrm>
            <a:off x="4477016" y="1864338"/>
            <a:ext cx="3426502" cy="584775"/>
          </a:xfrm>
          <a:prstGeom prst="rect">
            <a:avLst/>
          </a:prstGeom>
          <a:noFill/>
        </p:spPr>
        <p:txBody>
          <a:bodyPr wrap="square" rtlCol="0">
            <a:spAutoFit/>
          </a:bodyPr>
          <a:lstStyle/>
          <a:p>
            <a:pPr algn="ctr"/>
            <a:r>
              <a:rPr lang="en-US" sz="3200" dirty="0">
                <a:cs typeface="Helvetica" panose="020B0604020202020204" pitchFamily="34" charset="0"/>
              </a:rPr>
              <a:t>Objective-C</a:t>
            </a:r>
          </a:p>
        </p:txBody>
      </p:sp>
      <p:pic>
        <p:nvPicPr>
          <p:cNvPr id="7" name="Picture 6"/>
          <p:cNvPicPr>
            <a:picLocks noChangeAspect="1"/>
          </p:cNvPicPr>
          <p:nvPr/>
        </p:nvPicPr>
        <p:blipFill>
          <a:blip r:embed="rId3"/>
          <a:stretch>
            <a:fillRect/>
          </a:stretch>
        </p:blipFill>
        <p:spPr>
          <a:xfrm>
            <a:off x="2072639" y="2536754"/>
            <a:ext cx="8357177" cy="118110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15440" y="5065432"/>
            <a:ext cx="9144000" cy="1129004"/>
          </a:xfrm>
          <a:prstGeom prst="rect">
            <a:avLst/>
          </a:prstGeom>
        </p:spPr>
      </p:pic>
    </p:spTree>
    <p:extLst>
      <p:ext uri="{BB962C8B-B14F-4D97-AF65-F5344CB8AC3E}">
        <p14:creationId xmlns:p14="http://schemas.microsoft.com/office/powerpoint/2010/main" val="18868727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 the Difference – Android </a:t>
            </a:r>
            <a:r>
              <a:rPr lang="en-US" dirty="0" err="1"/>
              <a:t>ItemClick</a:t>
            </a:r>
            <a:endParaRPr lang="en-US" dirty="0"/>
          </a:p>
        </p:txBody>
      </p:sp>
      <p:sp>
        <p:nvSpPr>
          <p:cNvPr id="7" name="TextBox 6"/>
          <p:cNvSpPr txBox="1"/>
          <p:nvPr/>
        </p:nvSpPr>
        <p:spPr>
          <a:xfrm>
            <a:off x="7307062" y="1302315"/>
            <a:ext cx="3426502"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with Xamarin</a:t>
            </a:r>
          </a:p>
        </p:txBody>
      </p:sp>
      <p:sp>
        <p:nvSpPr>
          <p:cNvPr id="8" name="TextBox 7"/>
          <p:cNvSpPr txBox="1"/>
          <p:nvPr/>
        </p:nvSpPr>
        <p:spPr>
          <a:xfrm>
            <a:off x="1315733" y="1302314"/>
            <a:ext cx="3426502"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240" y="2075690"/>
            <a:ext cx="5519488" cy="171216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88977" y="4254411"/>
            <a:ext cx="5662677"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&amp; </a:t>
            </a:r>
            <a:r>
              <a:rPr lang="en-US" sz="3200" dirty="0" err="1">
                <a:solidFill>
                  <a:schemeClr val="bg1">
                    <a:lumMod val="50000"/>
                  </a:schemeClr>
                </a:solidFill>
                <a:cs typeface="Helvetica" panose="020B0604020202020204" pitchFamily="34" charset="0"/>
              </a:rPr>
              <a:t>Async</a:t>
            </a:r>
            <a:r>
              <a:rPr lang="en-US" sz="3200" dirty="0">
                <a:solidFill>
                  <a:schemeClr val="bg1">
                    <a:lumMod val="50000"/>
                  </a:schemeClr>
                </a:solidFill>
                <a:cs typeface="Helvetica" panose="020B0604020202020204" pitchFamily="34" charset="0"/>
              </a:rPr>
              <a:t> with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0883" y="5172379"/>
            <a:ext cx="5558861" cy="141864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797500" y="4790262"/>
            <a:ext cx="1162050" cy="373915"/>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898" y="2082487"/>
            <a:ext cx="5514832" cy="147401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62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err="1"/>
              <a:t>Giới</a:t>
            </a:r>
            <a:r>
              <a:rPr lang="en-US" dirty="0"/>
              <a:t> </a:t>
            </a:r>
            <a:r>
              <a:rPr lang="en-US" dirty="0" err="1"/>
              <a:t>thiệu</a:t>
            </a:r>
            <a:endParaRPr lang="en-US" dirty="0"/>
          </a:p>
        </p:txBody>
      </p:sp>
      <p:sp>
        <p:nvSpPr>
          <p:cNvPr id="24" name="TextBox 23"/>
          <p:cNvSpPr txBox="1"/>
          <p:nvPr/>
        </p:nvSpPr>
        <p:spPr>
          <a:xfrm>
            <a:off x="2905947"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Objective-C</a:t>
            </a:r>
          </a:p>
          <a:p>
            <a:pPr algn="ctr" defTabSz="914102"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553"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a:t>
            </a:r>
          </a:p>
          <a:p>
            <a:pPr algn="ctr" defTabSz="914102"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749"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Java</a:t>
            </a:r>
          </a:p>
          <a:p>
            <a:pPr algn="ctr" defTabSz="914102" fontAlgn="base">
              <a:spcBef>
                <a:spcPct val="0"/>
              </a:spcBef>
              <a:spcAft>
                <a:spcPct val="0"/>
              </a:spcAft>
            </a:pPr>
            <a:r>
              <a:rPr lang="en-US" sz="1961" dirty="0">
                <a:solidFill>
                  <a:schemeClr val="bg1"/>
                </a:solidFill>
                <a:latin typeface="+mj-lt"/>
              </a:rPr>
              <a:t>Android Studio</a:t>
            </a:r>
          </a:p>
        </p:txBody>
      </p:sp>
      <p:sp>
        <p:nvSpPr>
          <p:cNvPr id="3" name="Rectangle 2">
            <a:extLst>
              <a:ext uri="{FF2B5EF4-FFF2-40B4-BE49-F238E27FC236}">
                <a16:creationId xmlns:a16="http://schemas.microsoft.com/office/drawing/2014/main" id="{B00F09C2-A4F3-4E69-89C4-DC98AF78BF10}"/>
              </a:ext>
            </a:extLst>
          </p:cNvPr>
          <p:cNvSpPr/>
          <p:nvPr/>
        </p:nvSpPr>
        <p:spPr>
          <a:xfrm>
            <a:off x="1187355" y="1351129"/>
            <a:ext cx="10263117" cy="2862322"/>
          </a:xfrm>
          <a:prstGeom prst="rect">
            <a:avLst/>
          </a:prstGeom>
        </p:spPr>
        <p:txBody>
          <a:bodyPr wrap="square">
            <a:spAutoFit/>
          </a:bodyPr>
          <a:lstStyle/>
          <a:p>
            <a:pPr marL="742950" indent="-742950">
              <a:buFont typeface="+mj-lt"/>
              <a:buAutoNum type="arabicPeriod"/>
            </a:pPr>
            <a:r>
              <a:rPr lang="en-US" sz="3600" dirty="0">
                <a:latin typeface="Segoe UI Light (Headings)"/>
                <a:cs typeface="Calibri" panose="020F0502020204030204" pitchFamily="34" charset="0"/>
              </a:rPr>
              <a:t>Xamarin </a:t>
            </a:r>
            <a:r>
              <a:rPr lang="en-US" sz="3600" dirty="0" err="1">
                <a:latin typeface="Segoe UI Light (Headings)"/>
                <a:cs typeface="Calibri" panose="020F0502020204030204" pitchFamily="34" charset="0"/>
              </a:rPr>
              <a:t>thành</a:t>
            </a:r>
            <a:r>
              <a:rPr lang="en-US" sz="3600" dirty="0">
                <a:latin typeface="Segoe UI Light (Headings)"/>
                <a:cs typeface="Calibri" panose="020F0502020204030204" pitchFamily="34" charset="0"/>
              </a:rPr>
              <a:t> </a:t>
            </a:r>
            <a:r>
              <a:rPr lang="en-US" sz="3600" dirty="0" err="1">
                <a:latin typeface="Segoe UI Light (Headings)"/>
                <a:cs typeface="Calibri" panose="020F0502020204030204" pitchFamily="34" charset="0"/>
              </a:rPr>
              <a:t>lập</a:t>
            </a:r>
            <a:r>
              <a:rPr lang="en-US" sz="3600" dirty="0">
                <a:latin typeface="Segoe UI Light (Headings)"/>
                <a:cs typeface="Calibri" panose="020F0502020204030204" pitchFamily="34" charset="0"/>
              </a:rPr>
              <a:t> năm 2011</a:t>
            </a:r>
          </a:p>
          <a:p>
            <a:pPr marL="742950" indent="-742950">
              <a:buFont typeface="+mj-lt"/>
              <a:buAutoNum type="arabicPeriod"/>
            </a:pPr>
            <a:r>
              <a:rPr lang="en-US" sz="3600" dirty="0">
                <a:latin typeface="Segoe UI Light (Headings)"/>
                <a:cs typeface="Calibri" panose="020F0502020204030204" pitchFamily="34" charset="0"/>
              </a:rPr>
              <a:t>Microsoft mua lại </a:t>
            </a:r>
            <a:r>
              <a:rPr lang="en-US" sz="3600" dirty="0" err="1">
                <a:latin typeface="Segoe UI Light (Headings)"/>
                <a:cs typeface="Calibri" panose="020F0502020204030204" pitchFamily="34" charset="0"/>
              </a:rPr>
              <a:t>vào</a:t>
            </a:r>
            <a:r>
              <a:rPr lang="en-US" sz="3600" dirty="0">
                <a:latin typeface="Segoe UI Light (Headings)"/>
                <a:cs typeface="Calibri" panose="020F0502020204030204" pitchFamily="34" charset="0"/>
              </a:rPr>
              <a:t> 11/2013</a:t>
            </a:r>
          </a:p>
          <a:p>
            <a:pPr marL="742950" indent="-742950">
              <a:buFont typeface="+mj-lt"/>
              <a:buAutoNum type="arabicPeriod"/>
            </a:pPr>
            <a:r>
              <a:rPr lang="en-US" sz="3600" dirty="0" err="1">
                <a:latin typeface="Segoe UI Light (Headings)"/>
                <a:cs typeface="Calibri" panose="020F0502020204030204" pitchFamily="34" charset="0"/>
              </a:rPr>
              <a:t>Chính</a:t>
            </a:r>
            <a:r>
              <a:rPr lang="en-US" sz="3600" dirty="0">
                <a:latin typeface="Segoe UI Light (Headings)"/>
                <a:cs typeface="Calibri" panose="020F0502020204030204" pitchFamily="34" charset="0"/>
              </a:rPr>
              <a:t> </a:t>
            </a:r>
            <a:r>
              <a:rPr lang="en-US" sz="3600" dirty="0" err="1">
                <a:latin typeface="Segoe UI Light (Headings)"/>
                <a:cs typeface="Calibri" panose="020F0502020204030204" pitchFamily="34" charset="0"/>
              </a:rPr>
              <a:t>thức</a:t>
            </a:r>
            <a:r>
              <a:rPr lang="en-US" sz="3600" dirty="0">
                <a:latin typeface="Segoe UI Light (Headings)"/>
                <a:cs typeface="Calibri" panose="020F0502020204030204" pitchFamily="34" charset="0"/>
              </a:rPr>
              <a:t> </a:t>
            </a:r>
            <a:r>
              <a:rPr lang="en-US" sz="3600" dirty="0" err="1">
                <a:latin typeface="Segoe UI Light (Headings)"/>
                <a:cs typeface="Calibri" panose="020F0502020204030204" pitchFamily="34" charset="0"/>
              </a:rPr>
              <a:t>phát</a:t>
            </a:r>
            <a:r>
              <a:rPr lang="en-US" sz="3600" dirty="0">
                <a:latin typeface="Segoe UI Light (Headings)"/>
                <a:cs typeface="Calibri" panose="020F0502020204030204" pitchFamily="34" charset="0"/>
              </a:rPr>
              <a:t> </a:t>
            </a:r>
            <a:r>
              <a:rPr lang="en-US" sz="3600" dirty="0" err="1">
                <a:latin typeface="Segoe UI Light (Headings)"/>
                <a:cs typeface="Calibri" panose="020F0502020204030204" pitchFamily="34" charset="0"/>
              </a:rPr>
              <a:t>hành</a:t>
            </a:r>
            <a:r>
              <a:rPr lang="en-US" sz="3600" dirty="0">
                <a:latin typeface="Segoe UI Light (Headings)"/>
                <a:cs typeface="Calibri" panose="020F0502020204030204" pitchFamily="34" charset="0"/>
              </a:rPr>
              <a:t> tại Việt Nam </a:t>
            </a:r>
            <a:r>
              <a:rPr lang="en-US" sz="3600" dirty="0" err="1">
                <a:latin typeface="Segoe UI Light (Headings)"/>
                <a:cs typeface="Calibri" panose="020F0502020204030204" pitchFamily="34" charset="0"/>
              </a:rPr>
              <a:t>vào</a:t>
            </a:r>
            <a:r>
              <a:rPr lang="en-US" sz="3600" dirty="0">
                <a:latin typeface="Segoe UI Light (Headings)"/>
                <a:cs typeface="Calibri" panose="020F0502020204030204" pitchFamily="34" charset="0"/>
              </a:rPr>
              <a:t> 18/4/2014</a:t>
            </a:r>
          </a:p>
          <a:p>
            <a:pPr marL="742950" indent="-742950">
              <a:buFont typeface="+mj-lt"/>
              <a:buAutoNum type="arabicPeriod"/>
            </a:pPr>
            <a:endParaRPr lang="en-US" sz="3600" dirty="0">
              <a:latin typeface="Segoe UI Light (Headings)"/>
              <a:cs typeface="Calibri" panose="020F0502020204030204" pitchFamily="34" charset="0"/>
            </a:endParaRPr>
          </a:p>
        </p:txBody>
      </p:sp>
    </p:spTree>
    <p:extLst>
      <p:ext uri="{BB962C8B-B14F-4D97-AF65-F5344CB8AC3E}">
        <p14:creationId xmlns:p14="http://schemas.microsoft.com/office/powerpoint/2010/main" val="14247711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7" name="Text Placeholder 7"/>
          <p:cNvSpPr>
            <a:spLocks noGrp="1"/>
          </p:cNvSpPr>
          <p:nvPr>
            <p:ph type="body" sz="quarter" idx="10"/>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
        <p:nvSpPr>
          <p:cNvPr id="14" name="Text Placeholder 7"/>
          <p:cNvSpPr>
            <a:spLocks noGrp="1"/>
          </p:cNvSpPr>
          <p:nvPr>
            <p:ph type="body" sz="quarter" idx="11"/>
          </p:nvPr>
        </p:nvSpPr>
        <p:spPr>
          <a:xfrm>
            <a:off x="7814148" y="3751832"/>
            <a:ext cx="2768646" cy="26709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Apple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and much more</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5501018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837" y="1516062"/>
            <a:ext cx="4495800" cy="4459446"/>
          </a:xfrm>
          <a:prstGeom prst="rect">
            <a:avLst/>
          </a:prstGeom>
        </p:spPr>
      </p:pic>
    </p:spTree>
    <p:extLst>
      <p:ext uri="{BB962C8B-B14F-4D97-AF65-F5344CB8AC3E}">
        <p14:creationId xmlns:p14="http://schemas.microsoft.com/office/powerpoint/2010/main" val="7527043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18726668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6123531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a:t>Code Sharing</a:t>
            </a:r>
            <a:br>
              <a:rPr lang="en-US"/>
            </a:br>
            <a:r>
              <a:rPr lang="en-US"/>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1314057" y="515620"/>
            <a:ext cx="5355042" cy="5826761"/>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3373228701"/>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ext uri="{D42A27DB-BD31-4B8C-83A1-F6EECF244321}">
                    <p14:modId xmlns:p14="http://schemas.microsoft.com/office/powerpoint/2010/main" val="1169939022"/>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ext uri="{D42A27DB-BD31-4B8C-83A1-F6EECF244321}">
                    <p14:modId xmlns:p14="http://schemas.microsoft.com/office/powerpoint/2010/main" val="364981920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ext uri="{D42A27DB-BD31-4B8C-83A1-F6EECF244321}">
                    <p14:modId xmlns:p14="http://schemas.microsoft.com/office/powerpoint/2010/main" val="3161891497"/>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949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19873232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95400" y="1371600"/>
            <a:ext cx="8601032" cy="5139360"/>
            <a:chOff x="-1447800" y="1422399"/>
            <a:chExt cx="8852484" cy="5289609"/>
          </a:xfrm>
        </p:grpSpPr>
        <p:pic>
          <p:nvPicPr>
            <p:cNvPr id="11" name="Picture 10" descr="PC_FrontFram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232" y="1766513"/>
              <a:ext cx="6632511" cy="4133806"/>
            </a:xfrm>
            <a:prstGeom prst="rect">
              <a:avLst/>
            </a:prstGeom>
          </p:spPr>
        </p:pic>
      </p:grpSp>
      <p:sp>
        <p:nvSpPr>
          <p:cNvPr id="3" name="Title 2"/>
          <p:cNvSpPr>
            <a:spLocks noGrp="1"/>
          </p:cNvSpPr>
          <p:nvPr>
            <p:ph type="title"/>
          </p:nvPr>
        </p:nvSpPr>
        <p:spPr/>
        <p:txBody>
          <a:bodyPr/>
          <a:lstStyle/>
          <a:p>
            <a:r>
              <a:rPr lang="en-US" dirty="0"/>
              <a:t>Visual Studio Integration</a:t>
            </a:r>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02550" y="2181225"/>
            <a:ext cx="3028950" cy="3028950"/>
          </a:xfrm>
          <a:prstGeom prst="rect">
            <a:avLst/>
          </a:prstGeom>
        </p:spPr>
      </p:pic>
    </p:spTree>
    <p:extLst>
      <p:ext uri="{BB962C8B-B14F-4D97-AF65-F5344CB8AC3E}">
        <p14:creationId xmlns:p14="http://schemas.microsoft.com/office/powerpoint/2010/main" val="93461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latin typeface="Segoe UI" charset="0"/>
                <a:ea typeface="Segoe UI" charset="0"/>
                <a:cs typeface="Segoe UI" charset="0"/>
              </a:rPr>
              <a:t>Multi-Touch Enabled</a:t>
            </a:r>
          </a:p>
          <a:p>
            <a:pPr marL="342900" indent="-342900">
              <a:buFont typeface="Arial" charset="0"/>
              <a:buChar char="•"/>
            </a:pPr>
            <a:r>
              <a:rPr lang="en-US" sz="4000" dirty="0">
                <a:latin typeface="Segoe UI" charset="0"/>
                <a:ea typeface="Segoe UI" charset="0"/>
                <a:cs typeface="Segoe UI" charset="0"/>
              </a:rPr>
              <a:t>Pressure Sensitive</a:t>
            </a:r>
          </a:p>
          <a:p>
            <a:pPr marL="342900" indent="-342900">
              <a:buFont typeface="Arial" charset="0"/>
              <a:buChar char="•"/>
            </a:pPr>
            <a:r>
              <a:rPr lang="en-US" sz="4000" dirty="0">
                <a:latin typeface="Segoe UI" charset="0"/>
                <a:ea typeface="Segoe UI" charset="0"/>
                <a:cs typeface="Segoe UI" charset="0"/>
              </a:rPr>
              <a:t>Super Fast</a:t>
            </a:r>
          </a:p>
          <a:p>
            <a:pPr marL="342900" indent="-342900">
              <a:buFont typeface="Arial" charset="0"/>
              <a:buChar char="•"/>
            </a:pPr>
            <a:r>
              <a:rPr lang="en-US" sz="4000" dirty="0">
                <a:latin typeface="Segoe UI" charset="0"/>
                <a:ea typeface="Segoe UI" charset="0"/>
                <a:cs typeface="Segoe UI" charset="0"/>
              </a:rPr>
              <a:t>Rotate, screenshots, location changes</a:t>
            </a:r>
          </a:p>
          <a:p>
            <a:pPr marL="342900" indent="-342900">
              <a:buFont typeface="Arial" charset="0"/>
              <a:buChar char="•"/>
            </a:pPr>
            <a:r>
              <a:rPr lang="en-US" sz="4000" dirty="0">
                <a:latin typeface="Segoe UI" charset="0"/>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21337850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8"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977" y="2535373"/>
            <a:ext cx="2117653"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727"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68" y="2535373"/>
            <a:ext cx="2108631"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1"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6" y="2535373"/>
            <a:ext cx="2113099"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9241" y="289957"/>
            <a:ext cx="11655840" cy="899537"/>
          </a:xfrm>
        </p:spPr>
        <p:txBody>
          <a:bodyPr/>
          <a:lstStyle/>
          <a:p>
            <a:pPr algn="ctr"/>
            <a:endParaRPr lang="en-US" dirty="0"/>
          </a:p>
        </p:txBody>
      </p:sp>
      <p:sp>
        <p:nvSpPr>
          <p:cNvPr id="21" name="TextBox 20"/>
          <p:cNvSpPr txBox="1"/>
          <p:nvPr/>
        </p:nvSpPr>
        <p:spPr>
          <a:xfrm>
            <a:off x="2903066" y="2607852"/>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iOS</a:t>
            </a:r>
          </a:p>
        </p:txBody>
      </p:sp>
      <p:sp>
        <p:nvSpPr>
          <p:cNvPr id="22" name="TextBox 21"/>
          <p:cNvSpPr txBox="1"/>
          <p:nvPr/>
        </p:nvSpPr>
        <p:spPr>
          <a:xfrm>
            <a:off x="7192672"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Windows</a:t>
            </a:r>
          </a:p>
        </p:txBody>
      </p:sp>
      <p:sp>
        <p:nvSpPr>
          <p:cNvPr id="23" name="TextBox 22"/>
          <p:cNvSpPr txBox="1"/>
          <p:nvPr/>
        </p:nvSpPr>
        <p:spPr>
          <a:xfrm>
            <a:off x="5047868"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Android</a:t>
            </a:r>
          </a:p>
        </p:txBody>
      </p:sp>
      <p:sp>
        <p:nvSpPr>
          <p:cNvPr id="24" name="TextBox 23"/>
          <p:cNvSpPr txBox="1"/>
          <p:nvPr/>
        </p:nvSpPr>
        <p:spPr>
          <a:xfrm>
            <a:off x="2905947"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Objective-C</a:t>
            </a:r>
          </a:p>
          <a:p>
            <a:pPr algn="ctr" defTabSz="914102"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553"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C#</a:t>
            </a:r>
          </a:p>
          <a:p>
            <a:pPr algn="ctr" defTabSz="914102"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749"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Java</a:t>
            </a:r>
          </a:p>
          <a:p>
            <a:pPr algn="ctr" defTabSz="914102"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8643" y="5640852"/>
            <a:ext cx="11354714" cy="65174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err="1"/>
              <a:t>Không</a:t>
            </a:r>
            <a:r>
              <a:rPr lang="en-US" sz="2353" dirty="0"/>
              <a:t> </a:t>
            </a:r>
            <a:r>
              <a:rPr lang="en-US" sz="2353" dirty="0" err="1"/>
              <a:t>thể</a:t>
            </a:r>
            <a:r>
              <a:rPr lang="en-US" sz="2353" dirty="0"/>
              <a:t> share code </a:t>
            </a:r>
            <a:r>
              <a:rPr lang="en-US" sz="2353" dirty="0">
                <a:solidFill>
                  <a:schemeClr val="bg2">
                    <a:lumMod val="50000"/>
                  </a:schemeClr>
                </a:solidFill>
              </a:rPr>
              <a:t>•</a:t>
            </a:r>
            <a:r>
              <a:rPr lang="en-US" sz="2353" dirty="0"/>
              <a:t> Viết trên </a:t>
            </a:r>
            <a:r>
              <a:rPr lang="en-US" sz="2353" dirty="0" err="1"/>
              <a:t>nhiều</a:t>
            </a:r>
            <a:r>
              <a:rPr lang="en-US" sz="2353" dirty="0"/>
              <a:t> </a:t>
            </a:r>
            <a:r>
              <a:rPr lang="en-US" sz="2353" dirty="0" err="1"/>
              <a:t>ngôn</a:t>
            </a:r>
            <a:r>
              <a:rPr lang="en-US" sz="2353" dirty="0"/>
              <a:t> </a:t>
            </a:r>
            <a:r>
              <a:rPr lang="en-US" sz="2353" dirty="0" err="1"/>
              <a:t>ngữ</a:t>
            </a:r>
            <a:r>
              <a:rPr lang="en-US" sz="2353" dirty="0"/>
              <a:t> </a:t>
            </a:r>
            <a:r>
              <a:rPr lang="en-US" sz="2353" dirty="0">
                <a:solidFill>
                  <a:schemeClr val="bg2">
                    <a:lumMod val="50000"/>
                  </a:schemeClr>
                </a:solidFill>
              </a:rPr>
              <a:t>•</a:t>
            </a:r>
            <a:r>
              <a:rPr lang="en-US" sz="2353" dirty="0"/>
              <a:t> </a:t>
            </a:r>
            <a:r>
              <a:rPr lang="en-US" sz="2353" dirty="0" err="1"/>
              <a:t>Nhiều</a:t>
            </a:r>
            <a:r>
              <a:rPr lang="en-US" sz="2353" dirty="0"/>
              <a:t> teams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57" y="9620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46" name="Group 45"/>
          <p:cNvGrpSpPr/>
          <p:nvPr/>
        </p:nvGrpSpPr>
        <p:grpSpPr>
          <a:xfrm>
            <a:off x="3567811" y="1563610"/>
            <a:ext cx="787321" cy="787321"/>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167" y="1560662"/>
            <a:ext cx="787321" cy="787321"/>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298" y="1573112"/>
            <a:ext cx="787321" cy="787321"/>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4252259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a:t>Visual Studio iOS USB Remoting</a:t>
            </a:r>
          </a:p>
        </p:txBody>
      </p:sp>
      <p:pic>
        <p:nvPicPr>
          <p:cNvPr id="10" name="Picture 9"/>
          <p:cNvPicPr>
            <a:picLocks noChangeAspect="1"/>
          </p:cNvPicPr>
          <p:nvPr/>
        </p:nvPicPr>
        <p:blipFill>
          <a:blip r:embed="rId3"/>
          <a:stretch>
            <a:fillRect/>
          </a:stretch>
        </p:blipFill>
        <p:spPr>
          <a:xfrm>
            <a:off x="533048" y="2240212"/>
            <a:ext cx="11335914" cy="3296989"/>
          </a:xfrm>
          <a:prstGeom prst="rect">
            <a:avLst/>
          </a:prstGeom>
        </p:spPr>
      </p:pic>
    </p:spTree>
    <p:extLst>
      <p:ext uri="{BB962C8B-B14F-4D97-AF65-F5344CB8AC3E}">
        <p14:creationId xmlns:p14="http://schemas.microsoft.com/office/powerpoint/2010/main" val="16960989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28830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cs typeface="Helvetica" panose="020B0604020202020204" pitchFamily="34" charset="0"/>
              </a:rPr>
              <a:t>Available in:</a:t>
            </a:r>
          </a:p>
          <a:p>
            <a:pPr marL="742950" lvl="1" indent="-285750">
              <a:buFont typeface="Arial" panose="020B0604020202020204" pitchFamily="34" charset="0"/>
              <a:buChar char="•"/>
            </a:pPr>
            <a:r>
              <a:rPr lang="en-US" sz="2400" dirty="0">
                <a:cs typeface="Helvetica" panose="020B0604020202020204" pitchFamily="34" charset="0"/>
              </a:rPr>
              <a:t>Xamarin Studio </a:t>
            </a:r>
          </a:p>
          <a:p>
            <a:pPr marL="742950" lvl="1" indent="-285750">
              <a:buFont typeface="Arial" panose="020B0604020202020204" pitchFamily="34" charset="0"/>
              <a:buChar char="•"/>
            </a:pPr>
            <a:r>
              <a:rPr lang="en-US" sz="2400" dirty="0">
                <a:cs typeface="Helvetica" panose="020B0604020202020204" pitchFamily="34" charset="0"/>
              </a:rPr>
              <a:t>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89669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352510" y="1189176"/>
            <a:ext cx="4572569"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cs typeface="Helvetica" panose="020B0604020202020204" pitchFamily="34" charset="0"/>
              </a:rPr>
              <a:t>World’s first iOS Designer available in Xamarin Studio and 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Supports all </a:t>
            </a:r>
            <a:r>
              <a:rPr lang="en-US" sz="2400" dirty="0" err="1">
                <a:cs typeface="Helvetica" panose="020B0604020202020204" pitchFamily="34" charset="0"/>
              </a:rPr>
              <a:t>UIKit</a:t>
            </a:r>
            <a:r>
              <a:rPr lang="en-US" sz="2400" dirty="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Edit custom and 3</a:t>
            </a:r>
            <a:r>
              <a:rPr lang="en-US" sz="2400" baseline="30000" dirty="0">
                <a:cs typeface="Helvetica" panose="020B0604020202020204" pitchFamily="34" charset="0"/>
              </a:rPr>
              <a:t>rd</a:t>
            </a:r>
            <a:r>
              <a:rPr lang="en-US" sz="2400" dirty="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17927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Component Store</a:t>
            </a:r>
          </a:p>
        </p:txBody>
      </p:sp>
      <p:sp>
        <p:nvSpPr>
          <p:cNvPr id="3" name="TextBox 2"/>
          <p:cNvSpPr txBox="1"/>
          <p:nvPr/>
        </p:nvSpPr>
        <p:spPr>
          <a:xfrm>
            <a:off x="7367959" y="1415508"/>
            <a:ext cx="5124333" cy="4154984"/>
          </a:xfrm>
          <a:prstGeom prst="rect">
            <a:avLst/>
          </a:prstGeom>
          <a:noFill/>
        </p:spPr>
        <p:txBody>
          <a:bodyPr wrap="square" rtlCol="0">
            <a:spAutoFit/>
          </a:bodyPr>
          <a:lstStyle/>
          <a:p>
            <a:r>
              <a:rPr lang="en-US" sz="2400" dirty="0">
                <a:cs typeface="Helvetica" panose="020B0604020202020204" pitchFamily="34" charset="0"/>
              </a:rPr>
              <a:t>Build Apps Faster</a:t>
            </a:r>
          </a:p>
          <a:p>
            <a:pPr marL="342900" indent="-34290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Add high quality pre-built app components directly from Visual Studio and Xamarin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Beautiful, cross-platform UI controls, cloud services, and enterprise backend integrations are just a few clicks away</a:t>
            </a:r>
          </a:p>
          <a:p>
            <a:pPr marL="285750" indent="-285750">
              <a:buFont typeface="Arial" panose="020B0604020202020204" pitchFamily="34" charset="0"/>
              <a:buChar char="•"/>
            </a:pPr>
            <a:endParaRPr lang="en-US" sz="2400" dirty="0">
              <a:cs typeface="Helvetica" panose="020B0604020202020204" pitchFamily="34" charset="0"/>
            </a:endParaRPr>
          </a:p>
        </p:txBody>
      </p:sp>
      <p:grpSp>
        <p:nvGrpSpPr>
          <p:cNvPr id="7" name="Group 6"/>
          <p:cNvGrpSpPr/>
          <p:nvPr/>
        </p:nvGrpSpPr>
        <p:grpSpPr>
          <a:xfrm>
            <a:off x="269240" y="1415508"/>
            <a:ext cx="7098719" cy="4774234"/>
            <a:chOff x="58352" y="975637"/>
            <a:chExt cx="5461639" cy="3673218"/>
          </a:xfrm>
        </p:grpSpPr>
        <p:pic>
          <p:nvPicPr>
            <p:cNvPr id="4"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352" y="1235088"/>
              <a:ext cx="5461639" cy="3167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80065" y="975637"/>
              <a:ext cx="2043236" cy="13763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86277" y="3182888"/>
              <a:ext cx="2176222" cy="14659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803901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524"/>
          </a:xfrm>
        </p:spPr>
        <p:txBody>
          <a:bodyPr/>
          <a:lstStyle/>
          <a:p>
            <a:r>
              <a:rPr lang="en-US" dirty="0"/>
              <a:t>Xamarin.com/prebuilt</a:t>
            </a:r>
          </a:p>
        </p:txBody>
      </p:sp>
      <p:sp>
        <p:nvSpPr>
          <p:cNvPr id="3" name="Title 2"/>
          <p:cNvSpPr>
            <a:spLocks noGrp="1"/>
          </p:cNvSpPr>
          <p:nvPr>
            <p:ph type="title"/>
          </p:nvPr>
        </p:nvSpPr>
        <p:spPr/>
        <p:txBody>
          <a:bodyPr/>
          <a:lstStyle/>
          <a:p>
            <a:r>
              <a:rPr lang="en-US" dirty="0"/>
              <a:t>Pre-built App Templates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453" y="1859796"/>
            <a:ext cx="3731973" cy="3246895"/>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54464" y="1732396"/>
            <a:ext cx="3537569" cy="3374296"/>
          </a:xfrm>
          <a:prstGeom prst="rect">
            <a:avLst/>
          </a:prstGeom>
        </p:spPr>
      </p:pic>
      <p:grpSp>
        <p:nvGrpSpPr>
          <p:cNvPr id="13" name="Group 12"/>
          <p:cNvGrpSpPr/>
          <p:nvPr/>
        </p:nvGrpSpPr>
        <p:grpSpPr>
          <a:xfrm>
            <a:off x="8257993" y="1699701"/>
            <a:ext cx="3526463" cy="3530976"/>
            <a:chOff x="4470400" y="0"/>
            <a:chExt cx="6849235" cy="6858000"/>
          </a:xfrm>
        </p:grpSpPr>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70400" y="63500"/>
              <a:ext cx="3251200" cy="6731000"/>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1600" y="0"/>
              <a:ext cx="3598035" cy="6858000"/>
            </a:xfrm>
            <a:prstGeom prst="rect">
              <a:avLst/>
            </a:prstGeom>
          </p:spPr>
        </p:pic>
      </p:grpSp>
      <p:sp>
        <p:nvSpPr>
          <p:cNvPr id="14" name="TextBox 13"/>
          <p:cNvSpPr txBox="1"/>
          <p:nvPr/>
        </p:nvSpPr>
        <p:spPr>
          <a:xfrm>
            <a:off x="431454" y="5230677"/>
            <a:ext cx="373197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My Shoppe</a:t>
            </a:r>
          </a:p>
          <a:p>
            <a:pPr algn="ctr">
              <a:lnSpc>
                <a:spcPct val="90000"/>
              </a:lnSpc>
              <a:spcAft>
                <a:spcPts val="600"/>
              </a:spcAft>
            </a:pPr>
            <a:r>
              <a:rPr lang="en-US" sz="2400" dirty="0">
                <a:gradFill>
                  <a:gsLst>
                    <a:gs pos="2917">
                      <a:schemeClr val="tx1"/>
                    </a:gs>
                    <a:gs pos="30000">
                      <a:schemeClr val="tx1"/>
                    </a:gs>
                  </a:gsLst>
                  <a:lin ang="5400000" scaled="0"/>
                </a:gradFill>
              </a:rPr>
              <a:t>Connect with consumers</a:t>
            </a:r>
          </a:p>
        </p:txBody>
      </p:sp>
      <p:sp>
        <p:nvSpPr>
          <p:cNvPr id="15" name="TextBox 14"/>
          <p:cNvSpPr txBox="1"/>
          <p:nvPr/>
        </p:nvSpPr>
        <p:spPr>
          <a:xfrm>
            <a:off x="4357262" y="5238425"/>
            <a:ext cx="373197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Store Application</a:t>
            </a:r>
          </a:p>
        </p:txBody>
      </p:sp>
      <p:sp>
        <p:nvSpPr>
          <p:cNvPr id="16" name="TextBox 15"/>
          <p:cNvSpPr txBox="1"/>
          <p:nvPr/>
        </p:nvSpPr>
        <p:spPr>
          <a:xfrm>
            <a:off x="8190790" y="5263371"/>
            <a:ext cx="373197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Moments</a:t>
            </a:r>
          </a:p>
          <a:p>
            <a:pPr algn="ctr">
              <a:lnSpc>
                <a:spcPct val="90000"/>
              </a:lnSpc>
              <a:spcAft>
                <a:spcPts val="600"/>
              </a:spcAft>
            </a:pPr>
            <a:r>
              <a:rPr lang="en-US" sz="2400" dirty="0">
                <a:gradFill>
                  <a:gsLst>
                    <a:gs pos="2917">
                      <a:schemeClr val="tx1"/>
                    </a:gs>
                    <a:gs pos="30000">
                      <a:schemeClr val="tx1"/>
                    </a:gs>
                  </a:gsLst>
                  <a:lin ang="5400000" scaled="0"/>
                </a:gradFill>
              </a:rPr>
              <a:t>Photo Sharing App</a:t>
            </a:r>
          </a:p>
        </p:txBody>
      </p:sp>
    </p:spTree>
    <p:extLst>
      <p:ext uri="{BB962C8B-B14F-4D97-AF65-F5344CB8AC3E}">
        <p14:creationId xmlns:p14="http://schemas.microsoft.com/office/powerpoint/2010/main" val="20946132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look</a:t>
            </a:r>
          </a:p>
        </p:txBody>
      </p:sp>
    </p:spTree>
    <p:extLst>
      <p:ext uri="{BB962C8B-B14F-4D97-AF65-F5344CB8AC3E}">
        <p14:creationId xmlns:p14="http://schemas.microsoft.com/office/powerpoint/2010/main" val="3591475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948426"/>
          </a:xfrm>
        </p:spPr>
        <p:txBody>
          <a:bodyPr/>
          <a:lstStyle/>
          <a:p>
            <a:pPr marL="0" indent="0" algn="ctr">
              <a:spcAft>
                <a:spcPts val="588"/>
              </a:spcAft>
              <a:buNone/>
            </a:pPr>
            <a:r>
              <a:rPr lang="en-US" sz="2745" dirty="0">
                <a:gradFill>
                  <a:gsLst>
                    <a:gs pos="2917">
                      <a:schemeClr val="tx1"/>
                    </a:gs>
                    <a:gs pos="30000">
                      <a:schemeClr val="tx1"/>
                    </a:gs>
                  </a:gsLst>
                  <a:lin ang="5400000" scaled="0"/>
                </a:gradFill>
              </a:rPr>
              <a:t>Build native UIs for </a:t>
            </a:r>
            <a:r>
              <a:rPr lang="en-US" sz="2745" dirty="0" err="1">
                <a:gradFill>
                  <a:gsLst>
                    <a:gs pos="2917">
                      <a:schemeClr val="tx1"/>
                    </a:gs>
                    <a:gs pos="30000">
                      <a:schemeClr val="tx1"/>
                    </a:gs>
                  </a:gsLst>
                  <a:lin ang="5400000" scaled="0"/>
                </a:gradFill>
              </a:rPr>
              <a:t>iOS</a:t>
            </a:r>
            <a:r>
              <a:rPr lang="en-US" sz="2745" dirty="0">
                <a:gradFill>
                  <a:gsLst>
                    <a:gs pos="2917">
                      <a:schemeClr val="tx1"/>
                    </a:gs>
                    <a:gs pos="30000">
                      <a:schemeClr val="tx1"/>
                    </a:gs>
                  </a:gsLst>
                  <a:lin ang="5400000" scaled="0"/>
                </a:gradFill>
              </a:rPr>
              <a:t>, Android, and Windows Phone from a single, shared C# codebase.</a:t>
            </a:r>
          </a:p>
        </p:txBody>
      </p:sp>
      <p:sp>
        <p:nvSpPr>
          <p:cNvPr id="24" name="Title 23"/>
          <p:cNvSpPr>
            <a:spLocks noGrp="1"/>
          </p:cNvSpPr>
          <p:nvPr>
            <p:ph type="title"/>
          </p:nvPr>
        </p:nvSpPr>
        <p:spPr>
          <a:xfrm>
            <a:off x="269240" y="366216"/>
            <a:ext cx="11655840" cy="899537"/>
          </a:xfrm>
        </p:spPr>
        <p:txBody>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3"/>
          <a:stretch>
            <a:fillRect/>
          </a:stretch>
        </p:blipFill>
        <p:spPr>
          <a:xfrm>
            <a:off x="1689738" y="1474504"/>
            <a:ext cx="8616577" cy="3600846"/>
          </a:xfrm>
          <a:prstGeom prst="rect">
            <a:avLst/>
          </a:prstGeom>
        </p:spPr>
      </p:pic>
    </p:spTree>
    <p:extLst>
      <p:ext uri="{BB962C8B-B14F-4D97-AF65-F5344CB8AC3E}">
        <p14:creationId xmlns:p14="http://schemas.microsoft.com/office/powerpoint/2010/main" val="18573008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70357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Pages, layouts, and controls</a:t>
            </a:r>
          </a:p>
          <a:p>
            <a:pPr marL="0" indent="0"/>
            <a:r>
              <a:rPr lang="en-US" sz="2745" dirty="0">
                <a:solidFill>
                  <a:schemeClr val="tx1"/>
                </a:solidFill>
                <a:latin typeface="+mj-lt"/>
              </a:rPr>
              <a:t>      </a:t>
            </a:r>
            <a:r>
              <a:rPr lang="en-US" sz="2353" dirty="0">
                <a:solidFill>
                  <a:schemeClr val="bg2">
                    <a:lumMod val="50000"/>
                  </a:schemeClr>
                </a:solidFill>
                <a:latin typeface="+mj-lt"/>
              </a:rPr>
              <a:t>(Build from code behind or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a:solidFill>
                  <a:schemeClr val="tx1"/>
                </a:solidFill>
                <a:latin typeface="+mj-lt"/>
              </a:rPr>
              <a:t>Navigation</a:t>
            </a:r>
          </a:p>
          <a:p>
            <a:pPr marL="0" indent="0">
              <a:lnSpc>
                <a:spcPct val="110000"/>
              </a:lnSpc>
            </a:pPr>
            <a:r>
              <a:rPr lang="en-US" sz="2745" dirty="0">
                <a:solidFill>
                  <a:srgbClr val="6FBD23"/>
                </a:solidFill>
              </a:rPr>
              <a:t>✓  </a:t>
            </a:r>
            <a:r>
              <a:rPr lang="en-US" sz="2745" dirty="0">
                <a:solidFill>
                  <a:schemeClr val="tx1"/>
                </a:solidFill>
                <a:latin typeface="+mj-lt"/>
              </a:rPr>
              <a:t>Animation API</a:t>
            </a: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211730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t>Write Once, Run Anywhere</a:t>
            </a:r>
          </a:p>
        </p:txBody>
      </p:sp>
      <p:cxnSp>
        <p:nvCxnSpPr>
          <p:cNvPr id="12" name="Straight Connector 11"/>
          <p:cNvCxnSpPr/>
          <p:nvPr/>
        </p:nvCxnSpPr>
        <p:spPr>
          <a:xfrm>
            <a:off x="3928685" y="1901036"/>
            <a:ext cx="0" cy="3769026"/>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47" y="921813"/>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57" name="Group 56"/>
          <p:cNvGrpSpPr/>
          <p:nvPr/>
        </p:nvGrpSpPr>
        <p:grpSpPr>
          <a:xfrm>
            <a:off x="4782489" y="1942740"/>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6" y="3569064"/>
              <a:ext cx="1879600" cy="57246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76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3" y="2080051"/>
            <a:ext cx="2705121" cy="2273507"/>
          </a:xfrm>
          <a:prstGeom prst="rect">
            <a:avLst/>
          </a:prstGeom>
          <a:noFill/>
        </p:spPr>
        <p:txBody>
          <a:bodyPr wrap="square" lIns="179285" tIns="143428" rIns="179285" bIns="143428" rtlCol="0">
            <a:spAutoFit/>
          </a:bodyPr>
          <a:lstStyle/>
          <a:p>
            <a:pPr algn="r" defTabSz="914102" fontAlgn="base">
              <a:lnSpc>
                <a:spcPct val="110000"/>
              </a:lnSpc>
              <a:spcBef>
                <a:spcPct val="0"/>
              </a:spcBef>
              <a:spcAft>
                <a:spcPct val="0"/>
              </a:spcAft>
            </a:pPr>
            <a:r>
              <a:rPr lang="en-US" sz="2941" dirty="0">
                <a:solidFill>
                  <a:schemeClr val="tx2"/>
                </a:solidFill>
              </a:rPr>
              <a:t>Lua</a:t>
            </a:r>
          </a:p>
          <a:p>
            <a:pPr algn="r" defTabSz="914102" fontAlgn="base">
              <a:lnSpc>
                <a:spcPct val="110000"/>
              </a:lnSpc>
              <a:spcBef>
                <a:spcPct val="0"/>
              </a:spcBef>
              <a:spcAft>
                <a:spcPct val="0"/>
              </a:spcAft>
            </a:pPr>
            <a:r>
              <a:rPr lang="en-US" sz="2941" dirty="0">
                <a:solidFill>
                  <a:schemeClr val="tx2"/>
                </a:solidFill>
              </a:rPr>
              <a:t>Javascript</a:t>
            </a:r>
          </a:p>
          <a:p>
            <a:pPr algn="r" defTabSz="914102" fontAlgn="base">
              <a:lnSpc>
                <a:spcPct val="110000"/>
              </a:lnSpc>
              <a:spcBef>
                <a:spcPct val="0"/>
              </a:spcBef>
              <a:spcAft>
                <a:spcPct val="0"/>
              </a:spcAft>
            </a:pPr>
            <a:r>
              <a:rPr lang="en-US" sz="2941" dirty="0">
                <a:solidFill>
                  <a:schemeClr val="tx2"/>
                </a:solidFill>
              </a:rPr>
              <a:t>Actionscript</a:t>
            </a:r>
          </a:p>
          <a:p>
            <a:pPr algn="r" defTabSz="914102"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237" y="2503006"/>
            <a:ext cx="86114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7" y="3013470"/>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7" y="3523934"/>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7" y="4034398"/>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8" y="1855588"/>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t>Limited native API access </a:t>
            </a:r>
            <a:r>
              <a:rPr lang="en-US" sz="2353" dirty="0">
                <a:solidFill>
                  <a:schemeClr val="bg2">
                    <a:lumMod val="50000"/>
                  </a:schemeClr>
                </a:solidFill>
              </a:rPr>
              <a:t>•</a:t>
            </a:r>
            <a:r>
              <a:rPr lang="en-US" sz="2353" dirty="0"/>
              <a:t> Slow performance  </a:t>
            </a:r>
            <a:r>
              <a:rPr lang="en-US" sz="2353" dirty="0">
                <a:solidFill>
                  <a:schemeClr val="bg2">
                    <a:lumMod val="50000"/>
                  </a:schemeClr>
                </a:solidFill>
              </a:rPr>
              <a:t>•</a:t>
            </a:r>
            <a:r>
              <a:rPr lang="en-US" sz="2353" dirty="0"/>
              <a:t>  Poor user experience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723586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a:solidFill>
                  <a:schemeClr val="tx1"/>
                </a:solidFill>
              </a:rPr>
              <a:t>Pages</a:t>
            </a: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12562733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7733270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Extensibility</a:t>
            </a:r>
          </a:p>
        </p:txBody>
      </p:sp>
      <p:sp>
        <p:nvSpPr>
          <p:cNvPr id="3" name="Content Placeholder 2"/>
          <p:cNvSpPr txBox="1">
            <a:spLocks/>
          </p:cNvSpPr>
          <p:nvPr/>
        </p:nvSpPr>
        <p:spPr>
          <a:xfrm>
            <a:off x="525803" y="3543605"/>
            <a:ext cx="3317777" cy="201893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Embed Custom Views Anywhere</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Not only are </a:t>
            </a:r>
            <a:r>
              <a:rPr lang="en-US" sz="1800" dirty="0" err="1">
                <a:solidFill>
                  <a:srgbClr val="123458"/>
                </a:solidFill>
                <a:latin typeface="+mn-lt"/>
                <a:cs typeface="Arial"/>
              </a:rPr>
              <a:t>Xamarin.Forms</a:t>
            </a:r>
            <a:r>
              <a:rPr lang="en-US" sz="1800" dirty="0">
                <a:solidFill>
                  <a:srgbClr val="123458"/>
                </a:solidFill>
                <a:latin typeface="+mn-lt"/>
                <a:cs typeface="Arial"/>
              </a:rPr>
              <a:t> pages  mixable with custom screens, you can embed custom views built directly against </a:t>
            </a:r>
            <a:r>
              <a:rPr lang="en-US" sz="1800" dirty="0" err="1">
                <a:solidFill>
                  <a:srgbClr val="123458"/>
                </a:solidFill>
                <a:latin typeface="+mn-lt"/>
                <a:cs typeface="Arial"/>
              </a:rPr>
              <a:t>Xamarin.iOS</a:t>
            </a:r>
            <a:r>
              <a:rPr lang="en-US" sz="1800" dirty="0">
                <a:solidFill>
                  <a:srgbClr val="123458"/>
                </a:solidFill>
                <a:latin typeface="+mn-lt"/>
                <a:cs typeface="Arial"/>
              </a:rPr>
              <a:t> and </a:t>
            </a:r>
            <a:r>
              <a:rPr lang="en-US" sz="1800" dirty="0" err="1">
                <a:solidFill>
                  <a:srgbClr val="123458"/>
                </a:solidFill>
                <a:latin typeface="+mn-lt"/>
                <a:cs typeface="Arial"/>
              </a:rPr>
              <a:t>Xamarin.Android</a:t>
            </a:r>
            <a:r>
              <a:rPr lang="en-US" sz="1800" dirty="0">
                <a:solidFill>
                  <a:srgbClr val="123458"/>
                </a:solidFill>
                <a:latin typeface="+mn-lt"/>
                <a:cs typeface="Arial"/>
              </a:rPr>
              <a:t> into </a:t>
            </a:r>
            <a:r>
              <a:rPr lang="en-US" sz="1800" dirty="0" err="1">
                <a:solidFill>
                  <a:srgbClr val="123458"/>
                </a:solidFill>
                <a:latin typeface="+mn-lt"/>
                <a:cs typeface="Arial"/>
              </a:rPr>
              <a:t>Xamarin.Forms</a:t>
            </a:r>
            <a:r>
              <a:rPr lang="en-US" sz="1800" dirty="0">
                <a:solidFill>
                  <a:srgbClr val="123458"/>
                </a:solidFill>
                <a:latin typeface="+mn-lt"/>
                <a:cs typeface="Arial"/>
              </a:rPr>
              <a:t> pages.</a:t>
            </a:r>
          </a:p>
          <a:p>
            <a:pPr marL="0" indent="0">
              <a:buNone/>
            </a:pPr>
            <a:endParaRPr lang="en-US" sz="1800" dirty="0">
              <a:solidFill>
                <a:srgbClr val="123458"/>
              </a:solidFill>
              <a:latin typeface="+mn-lt"/>
              <a:cs typeface="Arial"/>
            </a:endParaRPr>
          </a:p>
          <a:p>
            <a:pPr>
              <a:buFont typeface="Arial"/>
              <a:buChar char="•"/>
            </a:pPr>
            <a:endParaRPr lang="en-US" sz="1800" dirty="0">
              <a:solidFill>
                <a:srgbClr val="123458"/>
              </a:solidFill>
              <a:latin typeface="+mn-lt"/>
              <a:cs typeface="Arial"/>
            </a:endParaRP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sp>
        <p:nvSpPr>
          <p:cNvPr id="4" name="Content Placeholder 2"/>
          <p:cNvSpPr txBox="1">
            <a:spLocks/>
          </p:cNvSpPr>
          <p:nvPr/>
        </p:nvSpPr>
        <p:spPr>
          <a:xfrm>
            <a:off x="4077133" y="3594405"/>
            <a:ext cx="4040053" cy="196813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Call Platform APIs via Shared Services</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Need platform-specific functionality within a </a:t>
            </a:r>
            <a:r>
              <a:rPr lang="en-US" sz="1800" dirty="0" err="1">
                <a:solidFill>
                  <a:srgbClr val="123458"/>
                </a:solidFill>
                <a:latin typeface="+mn-lt"/>
                <a:cs typeface="Arial"/>
              </a:rPr>
              <a:t>Xamarin.Forms</a:t>
            </a:r>
            <a:r>
              <a:rPr lang="en-US" sz="1800" dirty="0">
                <a:solidFill>
                  <a:srgbClr val="123458"/>
                </a:solidFill>
                <a:latin typeface="+mn-lt"/>
                <a:cs typeface="Arial"/>
              </a:rPr>
              <a:t> page, such as querying the accelerometer? We’ve included services that quickly and easily abstract platform-specific API calls to keep you writing as much shared code as possible.</a:t>
            </a:r>
          </a:p>
          <a:p>
            <a:pPr>
              <a:buFont typeface="Arial"/>
              <a:buChar char="•"/>
            </a:pPr>
            <a:endParaRPr lang="en-US" sz="1800" dirty="0">
              <a:solidFill>
                <a:srgbClr val="123458"/>
              </a:solidFill>
              <a:latin typeface="+mn-lt"/>
              <a:cs typeface="Arial"/>
            </a:endParaRP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sp>
        <p:nvSpPr>
          <p:cNvPr id="5" name="Content Placeholder 2"/>
          <p:cNvSpPr txBox="1">
            <a:spLocks/>
          </p:cNvSpPr>
          <p:nvPr/>
        </p:nvSpPr>
        <p:spPr>
          <a:xfrm>
            <a:off x="8245468" y="3594405"/>
            <a:ext cx="3679612" cy="146274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Easy migration to the Xamarin Platform</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When your native platform integration requirements outgrow </a:t>
            </a:r>
            <a:r>
              <a:rPr lang="en-US" sz="1800" dirty="0" err="1">
                <a:solidFill>
                  <a:srgbClr val="123458"/>
                </a:solidFill>
                <a:latin typeface="+mn-lt"/>
                <a:cs typeface="Arial"/>
              </a:rPr>
              <a:t>Xamarin.Forms</a:t>
            </a:r>
            <a:r>
              <a:rPr lang="en-US" sz="1800" dirty="0">
                <a:solidFill>
                  <a:srgbClr val="123458"/>
                </a:solidFill>
                <a:latin typeface="+mn-lt"/>
                <a:cs typeface="Arial"/>
              </a:rPr>
              <a:t>, your shared code is easily migrated to </a:t>
            </a:r>
            <a:r>
              <a:rPr lang="en-US" sz="1800" dirty="0" err="1">
                <a:solidFill>
                  <a:srgbClr val="123458"/>
                </a:solidFill>
                <a:latin typeface="+mn-lt"/>
                <a:cs typeface="Arial"/>
              </a:rPr>
              <a:t>Xamarin.iOS</a:t>
            </a:r>
            <a:r>
              <a:rPr lang="en-US" sz="1800" dirty="0">
                <a:solidFill>
                  <a:srgbClr val="123458"/>
                </a:solidFill>
                <a:latin typeface="+mn-lt"/>
                <a:cs typeface="Arial"/>
              </a:rPr>
              <a:t> and </a:t>
            </a:r>
            <a:r>
              <a:rPr lang="en-US" sz="1800" dirty="0" err="1">
                <a:solidFill>
                  <a:srgbClr val="123458"/>
                </a:solidFill>
                <a:latin typeface="+mn-lt"/>
                <a:cs typeface="Arial"/>
              </a:rPr>
              <a:t>Xamarin.Android</a:t>
            </a:r>
            <a:r>
              <a:rPr lang="en-US" sz="1800" dirty="0">
                <a:solidFill>
                  <a:srgbClr val="123458"/>
                </a:solidFill>
                <a:latin typeface="+mn-lt"/>
                <a:cs typeface="Arial"/>
              </a:rPr>
              <a:t> using the full Xamarin platform.</a:t>
            </a: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pic>
        <p:nvPicPr>
          <p:cNvPr id="6" name="Picture 2" descr="http://xamarin.com/content/images/pages/forms/migrate@2x.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29292" y="1221213"/>
            <a:ext cx="2111963" cy="21119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80463" y="1236953"/>
            <a:ext cx="2294104" cy="2080482"/>
          </a:xfrm>
          <a:prstGeom prst="rect">
            <a:avLst/>
          </a:prstGeom>
        </p:spPr>
      </p:pic>
      <p:pic>
        <p:nvPicPr>
          <p:cNvPr id="8" name="Picture 7"/>
          <p:cNvPicPr>
            <a:picLocks noChangeAspect="1"/>
          </p:cNvPicPr>
          <p:nvPr/>
        </p:nvPicPr>
        <p:blipFill>
          <a:blip r:embed="rId6"/>
          <a:stretch>
            <a:fillRect/>
          </a:stretch>
        </p:blipFill>
        <p:spPr>
          <a:xfrm>
            <a:off x="5042696" y="1245239"/>
            <a:ext cx="2118467" cy="2063913"/>
          </a:xfrm>
          <a:prstGeom prst="rect">
            <a:avLst/>
          </a:prstGeom>
        </p:spPr>
      </p:pic>
    </p:spTree>
    <p:extLst>
      <p:ext uri="{BB962C8B-B14F-4D97-AF65-F5344CB8AC3E}">
        <p14:creationId xmlns:p14="http://schemas.microsoft.com/office/powerpoint/2010/main" val="4783076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err="1">
                <a:solidFill>
                  <a:schemeClr val="bg2"/>
                </a:solidFill>
              </a:rPr>
              <a:t>Xamarin.Forms</a:t>
            </a:r>
            <a:r>
              <a:rPr lang="en-US" dirty="0">
                <a:solidFill>
                  <a:schemeClr val="bg2"/>
                </a:solidFill>
              </a:rPr>
              <a:t> Ecosystem</a:t>
            </a:r>
          </a:p>
        </p:txBody>
      </p:sp>
      <p:grpSp>
        <p:nvGrpSpPr>
          <p:cNvPr id="2" name="Group 1"/>
          <p:cNvGrpSpPr/>
          <p:nvPr/>
        </p:nvGrpSpPr>
        <p:grpSpPr>
          <a:xfrm>
            <a:off x="311492" y="2217681"/>
            <a:ext cx="11399099" cy="3378535"/>
            <a:chOff x="316552" y="2722711"/>
            <a:chExt cx="11627675" cy="3446282"/>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727" y="4284893"/>
              <a:ext cx="11620500" cy="18841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6552" y="2722711"/>
              <a:ext cx="11620497" cy="1884100"/>
            </a:xfrm>
            <a:prstGeom prst="rect">
              <a:avLst/>
            </a:prstGeom>
          </p:spPr>
        </p:pic>
      </p:grpSp>
    </p:spTree>
    <p:extLst>
      <p:ext uri="{BB962C8B-B14F-4D97-AF65-F5344CB8AC3E}">
        <p14:creationId xmlns:p14="http://schemas.microsoft.com/office/powerpoint/2010/main" val="21250237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31580957"/>
              </p:ext>
            </p:extLst>
          </p:nvPr>
        </p:nvGraphicFramePr>
        <p:xfrm>
          <a:off x="3170354" y="1339730"/>
          <a:ext cx="5736591" cy="519684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3">
                  <a:extLst>
                    <a:ext uri="{9D8B030D-6E8A-4147-A177-3AD203B41FA5}">
                      <a16:colId xmlns:a16="http://schemas.microsoft.com/office/drawing/2014/main" val="20001"/>
                    </a:ext>
                  </a:extLst>
                </a:gridCol>
              </a:tblGrid>
              <a:tr h="0">
                <a:tc>
                  <a:txBody>
                    <a:bodyPr/>
                    <a:lstStyle/>
                    <a:p>
                      <a:r>
                        <a:rPr lang="en-US" sz="2300" dirty="0"/>
                        <a:t>Windows</a:t>
                      </a:r>
                    </a:p>
                  </a:txBody>
                  <a:tcPr marL="121920" marR="121920" marT="60960" marB="60960"/>
                </a:tc>
                <a:tc>
                  <a:txBody>
                    <a:bodyPr/>
                    <a:lstStyle/>
                    <a:p>
                      <a:r>
                        <a:rPr lang="en-US" sz="2300" dirty="0"/>
                        <a:t>Xamarin.Forms</a:t>
                      </a:r>
                    </a:p>
                  </a:txBody>
                  <a:tcPr marL="121920" marR="121920" marT="60960" marB="60960"/>
                </a:tc>
                <a:extLst>
                  <a:ext uri="{0D108BD9-81ED-4DB2-BD59-A6C34878D82A}">
                    <a16:rowId xmlns:a16="http://schemas.microsoft.com/office/drawing/2014/main" val="10000"/>
                  </a:ext>
                </a:extLst>
              </a:tr>
              <a:tr h="467360">
                <a:tc>
                  <a:txBody>
                    <a:bodyPr/>
                    <a:lstStyle/>
                    <a:p>
                      <a:r>
                        <a:rPr lang="en-US" sz="2300" dirty="0" err="1">
                          <a:solidFill>
                            <a:srgbClr val="FF0000"/>
                          </a:solidFill>
                        </a:rPr>
                        <a:t>StackPanel</a:t>
                      </a:r>
                      <a:endParaRPr lang="en-US" sz="2300" dirty="0">
                        <a:solidFill>
                          <a:srgbClr val="FF0000"/>
                        </a:solidFill>
                      </a:endParaRPr>
                    </a:p>
                  </a:txBody>
                  <a:tcPr marL="121920" marR="121920" marT="60960" marB="60960"/>
                </a:tc>
                <a:tc>
                  <a:txBody>
                    <a:bodyPr/>
                    <a:lstStyle/>
                    <a:p>
                      <a:r>
                        <a:rPr lang="en-US" sz="2300" dirty="0" err="1">
                          <a:solidFill>
                            <a:srgbClr val="FF0000"/>
                          </a:solidFill>
                        </a:rPr>
                        <a:t>StackLayout</a:t>
                      </a:r>
                      <a:endParaRPr lang="en-US" sz="2300" dirty="0">
                        <a:solidFill>
                          <a:srgbClr val="FF0000"/>
                        </a:solidFill>
                      </a:endParaRPr>
                    </a:p>
                  </a:txBody>
                  <a:tcPr marL="121920" marR="121920" marT="60960" marB="60960"/>
                </a:tc>
                <a:extLst>
                  <a:ext uri="{0D108BD9-81ED-4DB2-BD59-A6C34878D82A}">
                    <a16:rowId xmlns:a16="http://schemas.microsoft.com/office/drawing/2014/main" val="10001"/>
                  </a:ext>
                </a:extLst>
              </a:tr>
              <a:tr h="467360">
                <a:tc>
                  <a:txBody>
                    <a:bodyPr/>
                    <a:lstStyle/>
                    <a:p>
                      <a:r>
                        <a:rPr lang="en-US" sz="2300" dirty="0" err="1">
                          <a:solidFill>
                            <a:srgbClr val="FF0000"/>
                          </a:solidFill>
                        </a:rPr>
                        <a:t>TextBox</a:t>
                      </a:r>
                      <a:endParaRPr lang="en-US" sz="2300" dirty="0">
                        <a:solidFill>
                          <a:srgbClr val="FF0000"/>
                        </a:solidFill>
                      </a:endParaRPr>
                    </a:p>
                  </a:txBody>
                  <a:tcPr marL="121920" marR="121920" marT="60960" marB="60960"/>
                </a:tc>
                <a:tc>
                  <a:txBody>
                    <a:bodyPr/>
                    <a:lstStyle/>
                    <a:p>
                      <a:r>
                        <a:rPr lang="en-US" sz="2300" dirty="0">
                          <a:solidFill>
                            <a:srgbClr val="FF0000"/>
                          </a:solidFill>
                        </a:rPr>
                        <a:t>Entry</a:t>
                      </a:r>
                    </a:p>
                  </a:txBody>
                  <a:tcPr marL="121920" marR="121920" marT="60960" marB="60960"/>
                </a:tc>
                <a:extLst>
                  <a:ext uri="{0D108BD9-81ED-4DB2-BD59-A6C34878D82A}">
                    <a16:rowId xmlns:a16="http://schemas.microsoft.com/office/drawing/2014/main" val="10002"/>
                  </a:ext>
                </a:extLst>
              </a:tr>
              <a:tr h="467360">
                <a:tc>
                  <a:txBody>
                    <a:bodyPr/>
                    <a:lstStyle/>
                    <a:p>
                      <a:r>
                        <a:rPr lang="en-US" sz="2300" dirty="0" err="1">
                          <a:solidFill>
                            <a:srgbClr val="FF0000"/>
                          </a:solidFill>
                        </a:rPr>
                        <a:t>ListBox</a:t>
                      </a:r>
                      <a:endParaRPr lang="en-US" sz="2300" dirty="0">
                        <a:solidFill>
                          <a:srgbClr val="FF0000"/>
                        </a:solidFill>
                      </a:endParaRPr>
                    </a:p>
                  </a:txBody>
                  <a:tcPr marL="121920" marR="121920" marT="60960" marB="60960"/>
                </a:tc>
                <a:tc>
                  <a:txBody>
                    <a:bodyPr/>
                    <a:lstStyle/>
                    <a:p>
                      <a:r>
                        <a:rPr lang="en-US" sz="2300" dirty="0" err="1">
                          <a:solidFill>
                            <a:srgbClr val="FF0000"/>
                          </a:solidFill>
                        </a:rPr>
                        <a:t>ListView</a:t>
                      </a:r>
                      <a:endParaRPr lang="en-US" sz="2300" dirty="0">
                        <a:solidFill>
                          <a:srgbClr val="FF0000"/>
                        </a:solidFill>
                      </a:endParaRPr>
                    </a:p>
                  </a:txBody>
                  <a:tcPr marL="121920" marR="121920" marT="60960" marB="60960"/>
                </a:tc>
                <a:extLst>
                  <a:ext uri="{0D108BD9-81ED-4DB2-BD59-A6C34878D82A}">
                    <a16:rowId xmlns:a16="http://schemas.microsoft.com/office/drawing/2014/main" val="10003"/>
                  </a:ext>
                </a:extLst>
              </a:tr>
              <a:tr h="467360">
                <a:tc>
                  <a:txBody>
                    <a:bodyPr/>
                    <a:lstStyle/>
                    <a:p>
                      <a:r>
                        <a:rPr lang="en-US" sz="2300" dirty="0" err="1">
                          <a:solidFill>
                            <a:srgbClr val="FF0000"/>
                          </a:solidFill>
                        </a:rPr>
                        <a:t>CheckBox</a:t>
                      </a:r>
                      <a:endParaRPr lang="en-US" sz="2300" dirty="0">
                        <a:solidFill>
                          <a:srgbClr val="FF0000"/>
                        </a:solidFill>
                      </a:endParaRPr>
                    </a:p>
                  </a:txBody>
                  <a:tcPr marL="121920" marR="121920" marT="60960" marB="60960"/>
                </a:tc>
                <a:tc>
                  <a:txBody>
                    <a:bodyPr/>
                    <a:lstStyle/>
                    <a:p>
                      <a:r>
                        <a:rPr lang="en-US" sz="2300" dirty="0">
                          <a:solidFill>
                            <a:srgbClr val="FF0000"/>
                          </a:solidFill>
                        </a:rPr>
                        <a:t>Switch</a:t>
                      </a:r>
                    </a:p>
                  </a:txBody>
                  <a:tcPr marL="121920" marR="121920" marT="60960" marB="60960"/>
                </a:tc>
                <a:extLst>
                  <a:ext uri="{0D108BD9-81ED-4DB2-BD59-A6C34878D82A}">
                    <a16:rowId xmlns:a16="http://schemas.microsoft.com/office/drawing/2014/main" val="10004"/>
                  </a:ext>
                </a:extLst>
              </a:tr>
              <a:tr h="467360">
                <a:tc>
                  <a:txBody>
                    <a:bodyPr/>
                    <a:lstStyle/>
                    <a:p>
                      <a:r>
                        <a:rPr lang="en-US" sz="2300" dirty="0" err="1">
                          <a:solidFill>
                            <a:srgbClr val="FF0000"/>
                          </a:solidFill>
                        </a:rPr>
                        <a:t>ProgressBar</a:t>
                      </a:r>
                      <a:endParaRPr lang="en-US" sz="2300" dirty="0">
                        <a:solidFill>
                          <a:srgbClr val="FF0000"/>
                        </a:solidFill>
                      </a:endParaRPr>
                    </a:p>
                  </a:txBody>
                  <a:tcPr marL="121920" marR="121920" marT="60960" marB="60960"/>
                </a:tc>
                <a:tc>
                  <a:txBody>
                    <a:bodyPr/>
                    <a:lstStyle/>
                    <a:p>
                      <a:r>
                        <a:rPr lang="en-US" sz="2300" dirty="0" err="1">
                          <a:solidFill>
                            <a:srgbClr val="FF0000"/>
                          </a:solidFill>
                        </a:rPr>
                        <a:t>ActivityIndicator</a:t>
                      </a:r>
                      <a:endParaRPr lang="en-US" sz="2300" dirty="0">
                        <a:solidFill>
                          <a:srgbClr val="FF0000"/>
                        </a:solidFill>
                      </a:endParaRPr>
                    </a:p>
                  </a:txBody>
                  <a:tcPr marL="121920" marR="121920" marT="60960" marB="60960"/>
                </a:tc>
                <a:extLst>
                  <a:ext uri="{0D108BD9-81ED-4DB2-BD59-A6C34878D82A}">
                    <a16:rowId xmlns:a16="http://schemas.microsoft.com/office/drawing/2014/main" val="10005"/>
                  </a:ext>
                </a:extLst>
              </a:tr>
              <a:tr h="467360">
                <a:tc>
                  <a:txBody>
                    <a:bodyPr/>
                    <a:lstStyle/>
                    <a:p>
                      <a:r>
                        <a:rPr lang="en-US" sz="2300" dirty="0"/>
                        <a:t>Grid</a:t>
                      </a:r>
                    </a:p>
                  </a:txBody>
                  <a:tcPr marL="121920" marR="121920" marT="60960" marB="60960"/>
                </a:tc>
                <a:tc>
                  <a:txBody>
                    <a:bodyPr/>
                    <a:lstStyle/>
                    <a:p>
                      <a:r>
                        <a:rPr lang="en-US" sz="2300" dirty="0"/>
                        <a:t>Grid</a:t>
                      </a:r>
                    </a:p>
                  </a:txBody>
                  <a:tcPr marL="121920" marR="121920" marT="60960" marB="60960"/>
                </a:tc>
                <a:extLst>
                  <a:ext uri="{0D108BD9-81ED-4DB2-BD59-A6C34878D82A}">
                    <a16:rowId xmlns:a16="http://schemas.microsoft.com/office/drawing/2014/main" val="10006"/>
                  </a:ext>
                </a:extLst>
              </a:tr>
              <a:tr h="467360">
                <a:tc>
                  <a:txBody>
                    <a:bodyPr/>
                    <a:lstStyle/>
                    <a:p>
                      <a:r>
                        <a:rPr lang="en-US" sz="2300" dirty="0"/>
                        <a:t>Label</a:t>
                      </a:r>
                    </a:p>
                  </a:txBody>
                  <a:tcPr marL="121920" marR="121920" marT="60960" marB="60960"/>
                </a:tc>
                <a:tc>
                  <a:txBody>
                    <a:bodyPr/>
                    <a:lstStyle/>
                    <a:p>
                      <a:r>
                        <a:rPr lang="en-US" sz="2300" dirty="0"/>
                        <a:t>Label</a:t>
                      </a:r>
                    </a:p>
                  </a:txBody>
                  <a:tcPr marL="121920" marR="121920" marT="60960" marB="60960"/>
                </a:tc>
                <a:extLst>
                  <a:ext uri="{0D108BD9-81ED-4DB2-BD59-A6C34878D82A}">
                    <a16:rowId xmlns:a16="http://schemas.microsoft.com/office/drawing/2014/main" val="10007"/>
                  </a:ext>
                </a:extLst>
              </a:tr>
              <a:tr h="467360">
                <a:tc>
                  <a:txBody>
                    <a:bodyPr/>
                    <a:lstStyle/>
                    <a:p>
                      <a:r>
                        <a:rPr lang="en-US" sz="2300" dirty="0"/>
                        <a:t>Button</a:t>
                      </a:r>
                    </a:p>
                  </a:txBody>
                  <a:tcPr marL="121920" marR="121920" marT="60960" marB="60960"/>
                </a:tc>
                <a:tc>
                  <a:txBody>
                    <a:bodyPr/>
                    <a:lstStyle/>
                    <a:p>
                      <a:r>
                        <a:rPr lang="en-US" sz="2300" dirty="0"/>
                        <a:t>Button</a:t>
                      </a:r>
                    </a:p>
                  </a:txBody>
                  <a:tcPr marL="121920" marR="121920" marT="60960" marB="60960"/>
                </a:tc>
                <a:extLst>
                  <a:ext uri="{0D108BD9-81ED-4DB2-BD59-A6C34878D82A}">
                    <a16:rowId xmlns:a16="http://schemas.microsoft.com/office/drawing/2014/main" val="10008"/>
                  </a:ext>
                </a:extLst>
              </a:tr>
              <a:tr h="467360">
                <a:tc>
                  <a:txBody>
                    <a:bodyPr/>
                    <a:lstStyle/>
                    <a:p>
                      <a:r>
                        <a:rPr lang="en-US" sz="2300" dirty="0"/>
                        <a:t>Image</a:t>
                      </a:r>
                    </a:p>
                  </a:txBody>
                  <a:tcPr marL="121920" marR="121920" marT="60960" marB="60960"/>
                </a:tc>
                <a:tc>
                  <a:txBody>
                    <a:bodyPr/>
                    <a:lstStyle/>
                    <a:p>
                      <a:r>
                        <a:rPr lang="en-US" sz="2300" dirty="0"/>
                        <a:t>Image</a:t>
                      </a:r>
                    </a:p>
                  </a:txBody>
                  <a:tcPr marL="121920" marR="121920" marT="60960" marB="60960"/>
                </a:tc>
                <a:extLst>
                  <a:ext uri="{0D108BD9-81ED-4DB2-BD59-A6C34878D82A}">
                    <a16:rowId xmlns:a16="http://schemas.microsoft.com/office/drawing/2014/main" val="10009"/>
                  </a:ext>
                </a:extLst>
              </a:tr>
              <a:tr h="467360">
                <a:tc>
                  <a:txBody>
                    <a:bodyPr/>
                    <a:lstStyle/>
                    <a:p>
                      <a:r>
                        <a:rPr lang="en-US" sz="2300" dirty="0"/>
                        <a:t>Date/</a:t>
                      </a:r>
                      <a:r>
                        <a:rPr lang="en-US" sz="2300" dirty="0" err="1"/>
                        <a:t>TimePicker</a:t>
                      </a:r>
                      <a:endParaRPr lang="en-US" sz="2300" dirty="0"/>
                    </a:p>
                  </a:txBody>
                  <a:tcPr marL="121920" marR="121920" marT="60960" marB="60960"/>
                </a:tc>
                <a:tc>
                  <a:txBody>
                    <a:bodyPr/>
                    <a:lstStyle/>
                    <a:p>
                      <a:r>
                        <a:rPr lang="en-US" sz="2300" dirty="0"/>
                        <a:t>Date/</a:t>
                      </a:r>
                      <a:r>
                        <a:rPr lang="en-US" sz="2300" dirty="0" err="1"/>
                        <a:t>TimePicker</a:t>
                      </a:r>
                      <a:endParaRPr lang="en-US" sz="2300" dirty="0"/>
                    </a:p>
                  </a:txBody>
                  <a:tcPr marL="121920" marR="121920" marT="60960" marB="60960"/>
                </a:tc>
                <a:extLst>
                  <a:ext uri="{0D108BD9-81ED-4DB2-BD59-A6C34878D82A}">
                    <a16:rowId xmlns:a16="http://schemas.microsoft.com/office/drawing/2014/main" val="10010"/>
                  </a:ext>
                </a:extLst>
              </a:tr>
            </a:tbl>
          </a:graphicData>
        </a:graphic>
      </p:graphicFrame>
      <p:sp>
        <p:nvSpPr>
          <p:cNvPr id="3" name="Text Placeholder 2"/>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lstStyle/>
          <a:p>
            <a:r>
              <a:rPr lang="en-US" dirty="0"/>
              <a:t>Control Comparison</a:t>
            </a:r>
          </a:p>
        </p:txBody>
      </p:sp>
    </p:spTree>
    <p:extLst>
      <p:ext uri="{BB962C8B-B14F-4D97-AF65-F5344CB8AC3E}">
        <p14:creationId xmlns:p14="http://schemas.microsoft.com/office/powerpoint/2010/main" val="23477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56357211"/>
              </p:ext>
            </p:extLst>
          </p:nvPr>
        </p:nvGraphicFramePr>
        <p:xfrm>
          <a:off x="3312846" y="1189176"/>
          <a:ext cx="5745638" cy="3561816"/>
        </p:xfrm>
        <a:graphic>
          <a:graphicData uri="http://schemas.openxmlformats.org/drawingml/2006/table">
            <a:tbl>
              <a:tblPr firstRow="1" bandRow="1">
                <a:tableStyleId>{793D81CF-94F2-401A-BA57-92F5A7B2D0C5}</a:tableStyleId>
              </a:tblPr>
              <a:tblGrid>
                <a:gridCol w="2872819">
                  <a:extLst>
                    <a:ext uri="{9D8B030D-6E8A-4147-A177-3AD203B41FA5}">
                      <a16:colId xmlns:a16="http://schemas.microsoft.com/office/drawing/2014/main" val="20000"/>
                    </a:ext>
                  </a:extLst>
                </a:gridCol>
                <a:gridCol w="2872819">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pic>
        <p:nvPicPr>
          <p:cNvPr id="8" name="Picture 7"/>
          <p:cNvPicPr>
            <a:picLocks noChangeAspect="1"/>
          </p:cNvPicPr>
          <p:nvPr/>
        </p:nvPicPr>
        <p:blipFill>
          <a:blip r:embed="rId3"/>
          <a:stretch>
            <a:fillRect/>
          </a:stretch>
        </p:blipFill>
        <p:spPr>
          <a:xfrm>
            <a:off x="3184747" y="5105186"/>
            <a:ext cx="5992059" cy="1235206"/>
          </a:xfrm>
          <a:prstGeom prst="rect">
            <a:avLst/>
          </a:prstGeom>
        </p:spPr>
      </p:pic>
      <p:sp>
        <p:nvSpPr>
          <p:cNvPr id="2" name="Title 1"/>
          <p:cNvSpPr>
            <a:spLocks noGrp="1"/>
          </p:cNvSpPr>
          <p:nvPr>
            <p:ph type="title"/>
          </p:nvPr>
        </p:nvSpPr>
        <p:spPr/>
        <p:txBody>
          <a:bodyPr/>
          <a:lstStyle/>
          <a:p>
            <a:r>
              <a:rPr lang="en-US" dirty="0"/>
              <a:t>Binding Comparison</a:t>
            </a:r>
          </a:p>
        </p:txBody>
      </p:sp>
    </p:spTree>
    <p:extLst>
      <p:ext uri="{BB962C8B-B14F-4D97-AF65-F5344CB8AC3E}">
        <p14:creationId xmlns:p14="http://schemas.microsoft.com/office/powerpoint/2010/main" val="5523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16710" y="1497485"/>
            <a:ext cx="6358584" cy="5069447"/>
          </a:xfrm>
          <a:prstGeom prst="rect">
            <a:avLst/>
          </a:prstGeom>
        </p:spPr>
      </p:pic>
      <p:sp>
        <p:nvSpPr>
          <p:cNvPr id="3" name="Text Placeholder 2"/>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a:t>Platform Customization</a:t>
            </a:r>
          </a:p>
        </p:txBody>
      </p:sp>
    </p:spTree>
    <p:extLst>
      <p:ext uri="{BB962C8B-B14F-4D97-AF65-F5344CB8AC3E}">
        <p14:creationId xmlns:p14="http://schemas.microsoft.com/office/powerpoint/2010/main" val="18214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183316"/>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err="1">
                <a:solidFill>
                  <a:srgbClr val="53954A"/>
                </a:solidFill>
              </a:rPr>
              <a:t>TabbedPage</a:t>
            </a:r>
            <a:r>
              <a:rPr lang="fi-FI" sz="1078" dirty="0" err="1">
                <a:solidFill>
                  <a:schemeClr val="tx1"/>
                </a:solidFill>
              </a:rPr>
              <a:t>.Children</a:t>
            </a:r>
            <a:r>
              <a:rPr lang="fi-FI" sz="1078" dirty="0">
                <a:solidFill>
                  <a:schemeClr val="tx1"/>
                </a:solidFill>
              </a:rPr>
              <a:t>&gt;</a:t>
            </a:r>
            <a:endParaRPr lang="en-US" sz="1078"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pic>
        <p:nvPicPr>
          <p:cNvPr id="9" name="Picture 8" descr="example-app@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98" y="2162801"/>
            <a:ext cx="4855634" cy="3204717"/>
          </a:xfrm>
          <a:prstGeom prst="rect">
            <a:avLst/>
          </a:prstGeom>
        </p:spPr>
      </p:pic>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4186465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Look</a:t>
            </a:r>
          </a:p>
        </p:txBody>
      </p:sp>
    </p:spTree>
    <p:extLst>
      <p:ext uri="{BB962C8B-B14F-4D97-AF65-F5344CB8AC3E}">
        <p14:creationId xmlns:p14="http://schemas.microsoft.com/office/powerpoint/2010/main" val="7308329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a:t>
            </a:r>
          </a:p>
        </p:txBody>
      </p:sp>
    </p:spTree>
    <p:extLst>
      <p:ext uri="{BB962C8B-B14F-4D97-AF65-F5344CB8AC3E}">
        <p14:creationId xmlns:p14="http://schemas.microsoft.com/office/powerpoint/2010/main" val="1586924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75370" y="1193292"/>
            <a:ext cx="14606336" cy="5550408"/>
          </a:xfrm>
          <a:prstGeom prst="rect">
            <a:avLst/>
          </a:prstGeom>
        </p:spPr>
      </p:pic>
    </p:spTree>
    <p:extLst>
      <p:ext uri="{BB962C8B-B14F-4D97-AF65-F5344CB8AC3E}">
        <p14:creationId xmlns:p14="http://schemas.microsoft.com/office/powerpoint/2010/main" val="2609511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err="1"/>
              <a:t>DataPages</a:t>
            </a:r>
            <a:endParaRPr lang="en-US" dirty="0"/>
          </a:p>
        </p:txBody>
      </p:sp>
      <p:pic>
        <p:nvPicPr>
          <p:cNvPr id="3" name="Picture 2"/>
          <p:cNvPicPr>
            <a:picLocks noChangeAspect="1"/>
          </p:cNvPicPr>
          <p:nvPr/>
        </p:nvPicPr>
        <p:blipFill>
          <a:blip r:embed="rId2"/>
          <a:stretch>
            <a:fillRect/>
          </a:stretch>
        </p:blipFill>
        <p:spPr>
          <a:xfrm>
            <a:off x="0" y="1096114"/>
            <a:ext cx="12192000" cy="4665773"/>
          </a:xfrm>
          <a:prstGeom prst="rect">
            <a:avLst/>
          </a:prstGeom>
        </p:spPr>
      </p:pic>
      <p:sp>
        <p:nvSpPr>
          <p:cNvPr id="4" name="Rectangle 3"/>
          <p:cNvSpPr/>
          <p:nvPr/>
        </p:nvSpPr>
        <p:spPr>
          <a:xfrm>
            <a:off x="0" y="6044168"/>
            <a:ext cx="12192000" cy="230832"/>
          </a:xfrm>
          <a:prstGeom prst="rect">
            <a:avLst/>
          </a:prstGeom>
        </p:spPr>
        <p:txBody>
          <a:bodyPr wrap="square">
            <a:spAutoFit/>
          </a:bodyPr>
          <a:lstStyle/>
          <a:p>
            <a:pPr algn="ctr"/>
            <a:r>
              <a:rPr lang="en-US" sz="900" dirty="0"/>
              <a:t>https://</a:t>
            </a:r>
            <a:r>
              <a:rPr lang="en-US" sz="900" dirty="0" err="1"/>
              <a:t>developer.xamarin.com</a:t>
            </a:r>
            <a:r>
              <a:rPr lang="en-US" sz="900" dirty="0"/>
              <a:t>/guides/</a:t>
            </a:r>
            <a:r>
              <a:rPr lang="en-US" sz="900" dirty="0" err="1"/>
              <a:t>xamarin</a:t>
            </a:r>
            <a:r>
              <a:rPr lang="en-US" sz="900" dirty="0"/>
              <a:t>-forms/</a:t>
            </a:r>
            <a:r>
              <a:rPr lang="en-US" sz="900" dirty="0" err="1"/>
              <a:t>datapages</a:t>
            </a:r>
            <a:r>
              <a:rPr lang="en-US" sz="900" dirty="0"/>
              <a:t>/</a:t>
            </a:r>
          </a:p>
        </p:txBody>
      </p:sp>
    </p:spTree>
    <p:extLst>
      <p:ext uri="{BB962C8B-B14F-4D97-AF65-F5344CB8AC3E}">
        <p14:creationId xmlns:p14="http://schemas.microsoft.com/office/powerpoint/2010/main" val="6436817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Themes</a:t>
            </a:r>
          </a:p>
        </p:txBody>
      </p:sp>
      <p:pic>
        <p:nvPicPr>
          <p:cNvPr id="3" name="Picture 2"/>
          <p:cNvPicPr>
            <a:picLocks noChangeAspect="1"/>
          </p:cNvPicPr>
          <p:nvPr/>
        </p:nvPicPr>
        <p:blipFill>
          <a:blip r:embed="rId2"/>
          <a:stretch>
            <a:fillRect/>
          </a:stretch>
        </p:blipFill>
        <p:spPr>
          <a:xfrm>
            <a:off x="0" y="1102715"/>
            <a:ext cx="12192000" cy="4677971"/>
          </a:xfrm>
          <a:prstGeom prst="rect">
            <a:avLst/>
          </a:prstGeom>
        </p:spPr>
      </p:pic>
      <p:sp>
        <p:nvSpPr>
          <p:cNvPr id="4" name="Rectangle 3"/>
          <p:cNvSpPr/>
          <p:nvPr/>
        </p:nvSpPr>
        <p:spPr>
          <a:xfrm>
            <a:off x="0" y="6069568"/>
            <a:ext cx="12192000" cy="230832"/>
          </a:xfrm>
          <a:prstGeom prst="rect">
            <a:avLst/>
          </a:prstGeom>
        </p:spPr>
        <p:txBody>
          <a:bodyPr wrap="square">
            <a:spAutoFit/>
          </a:bodyPr>
          <a:lstStyle/>
          <a:p>
            <a:pPr algn="ctr"/>
            <a:r>
              <a:rPr lang="en-US" sz="900" dirty="0"/>
              <a:t>https://</a:t>
            </a:r>
            <a:r>
              <a:rPr lang="en-US" sz="900" dirty="0" err="1"/>
              <a:t>developer.xamarin.com</a:t>
            </a:r>
            <a:r>
              <a:rPr lang="en-US" sz="900" dirty="0"/>
              <a:t>/guides/</a:t>
            </a:r>
            <a:r>
              <a:rPr lang="en-US" sz="900" dirty="0" err="1"/>
              <a:t>xamarin</a:t>
            </a:r>
            <a:r>
              <a:rPr lang="en-US" sz="900" dirty="0"/>
              <a:t>-forms/themes/</a:t>
            </a:r>
          </a:p>
        </p:txBody>
      </p:sp>
    </p:spTree>
    <p:extLst>
      <p:ext uri="{BB962C8B-B14F-4D97-AF65-F5344CB8AC3E}">
        <p14:creationId xmlns:p14="http://schemas.microsoft.com/office/powerpoint/2010/main" val="148469778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solidFill>
                  <a:schemeClr val="bg1"/>
                </a:solidFill>
              </a:rPr>
              <a:t>Native Embedding</a:t>
            </a:r>
          </a:p>
        </p:txBody>
      </p:sp>
      <p:pic>
        <p:nvPicPr>
          <p:cNvPr id="3" name="Picture 2"/>
          <p:cNvPicPr>
            <a:picLocks noChangeAspect="1"/>
          </p:cNvPicPr>
          <p:nvPr/>
        </p:nvPicPr>
        <p:blipFill>
          <a:blip r:embed="rId3"/>
          <a:stretch>
            <a:fillRect/>
          </a:stretch>
        </p:blipFill>
        <p:spPr>
          <a:xfrm>
            <a:off x="667512" y="1193292"/>
            <a:ext cx="10845800" cy="6858000"/>
          </a:xfrm>
          <a:prstGeom prst="rect">
            <a:avLst/>
          </a:prstGeom>
        </p:spPr>
      </p:pic>
    </p:spTree>
    <p:extLst>
      <p:ext uri="{BB962C8B-B14F-4D97-AF65-F5344CB8AC3E}">
        <p14:creationId xmlns:p14="http://schemas.microsoft.com/office/powerpoint/2010/main" val="17031611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Native Embedding</a:t>
            </a:r>
          </a:p>
        </p:txBody>
      </p:sp>
      <p:pic>
        <p:nvPicPr>
          <p:cNvPr id="4" name="Nativ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20050" y="455084"/>
            <a:ext cx="3543300" cy="5905500"/>
          </a:xfrm>
          <a:prstGeom prst="rect">
            <a:avLst/>
          </a:prstGeom>
        </p:spPr>
      </p:pic>
      <p:pic>
        <p:nvPicPr>
          <p:cNvPr id="6" name="Picture 5"/>
          <p:cNvPicPr>
            <a:picLocks noChangeAspect="1"/>
          </p:cNvPicPr>
          <p:nvPr/>
        </p:nvPicPr>
        <p:blipFill>
          <a:blip r:embed="rId6"/>
          <a:stretch>
            <a:fillRect/>
          </a:stretch>
        </p:blipFill>
        <p:spPr>
          <a:xfrm>
            <a:off x="409575" y="1869821"/>
            <a:ext cx="7400394" cy="3400679"/>
          </a:xfrm>
          <a:prstGeom prst="rect">
            <a:avLst/>
          </a:prstGeom>
        </p:spPr>
      </p:pic>
    </p:spTree>
    <p:extLst>
      <p:ext uri="{BB962C8B-B14F-4D97-AF65-F5344CB8AC3E}">
        <p14:creationId xmlns:p14="http://schemas.microsoft.com/office/powerpoint/2010/main" val="948268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Plugins for Xamarin</a:t>
            </a:r>
          </a:p>
        </p:txBody>
      </p:sp>
    </p:spTree>
    <p:extLst>
      <p:ext uri="{BB962C8B-B14F-4D97-AF65-F5344CB8AC3E}">
        <p14:creationId xmlns:p14="http://schemas.microsoft.com/office/powerpoint/2010/main" val="131814100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162403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612203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11381012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3668317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Look</a:t>
            </a:r>
          </a:p>
        </p:txBody>
      </p:sp>
    </p:spTree>
    <p:extLst>
      <p:ext uri="{BB962C8B-B14F-4D97-AF65-F5344CB8AC3E}">
        <p14:creationId xmlns:p14="http://schemas.microsoft.com/office/powerpoint/2010/main" val="9281405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15183" y="1769409"/>
            <a:ext cx="5829377" cy="5935717"/>
          </a:xfrm>
          <a:prstGeom prst="rect">
            <a:avLst/>
          </a:prstGeom>
        </p:spPr>
      </p:pic>
      <p:sp>
        <p:nvSpPr>
          <p:cNvPr id="4" name="Title 3"/>
          <p:cNvSpPr>
            <a:spLocks noGrp="1"/>
          </p:cNvSpPr>
          <p:nvPr>
            <p:ph type="title"/>
          </p:nvPr>
        </p:nvSpPr>
        <p:spPr/>
        <p:txBody>
          <a:bodyPr/>
          <a:lstStyle/>
          <a:p>
            <a:pPr algn="ctr"/>
            <a:r>
              <a:rPr lang="en-US" dirty="0"/>
              <a:t>Test</a:t>
            </a:r>
          </a:p>
        </p:txBody>
      </p:sp>
      <p:sp>
        <p:nvSpPr>
          <p:cNvPr id="12" name="Rectangle 11"/>
          <p:cNvSpPr/>
          <p:nvPr/>
        </p:nvSpPr>
        <p:spPr bwMode="auto">
          <a:xfrm>
            <a:off x="-53340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323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Challenges</a:t>
            </a: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a:t>Device Fragmentation</a:t>
            </a:r>
          </a:p>
          <a:p>
            <a:pPr marL="0" indent="0">
              <a:lnSpc>
                <a:spcPct val="150000"/>
              </a:lnSpc>
              <a:buNone/>
            </a:pPr>
            <a:r>
              <a:rPr lang="en-US" sz="3200" dirty="0"/>
              <a:t>App Complexity</a:t>
            </a:r>
          </a:p>
          <a:p>
            <a:pPr marL="0" indent="0">
              <a:lnSpc>
                <a:spcPct val="150000"/>
              </a:lnSpc>
              <a:buNone/>
            </a:pPr>
            <a:r>
              <a:rPr lang="en-US" sz="3200" dirty="0"/>
              <a:t>Fast Release Cycles</a:t>
            </a:r>
          </a:p>
          <a:p>
            <a:pPr marL="0" indent="0">
              <a:lnSpc>
                <a:spcPct val="150000"/>
              </a:lnSpc>
              <a:buNone/>
            </a:pPr>
            <a:r>
              <a:rPr lang="en-US" sz="3200" dirty="0"/>
              <a:t>Short Sessions</a:t>
            </a:r>
          </a:p>
          <a:p>
            <a:pPr marL="0" indent="0">
              <a:lnSpc>
                <a:spcPct val="150000"/>
              </a:lnSpc>
              <a:buNone/>
            </a:pPr>
            <a:r>
              <a:rPr lang="en-US" sz="3200" dirty="0"/>
              <a:t>High Mobile User Expectations</a:t>
            </a:r>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a:t>On Mobile, Quality is Hard</a:t>
            </a:r>
          </a:p>
        </p:txBody>
      </p:sp>
      <p:grpSp>
        <p:nvGrpSpPr>
          <p:cNvPr id="4" name="Group 3"/>
          <p:cNvGrpSpPr/>
          <p:nvPr/>
        </p:nvGrpSpPr>
        <p:grpSpPr>
          <a:xfrm>
            <a:off x="815987" y="2301524"/>
            <a:ext cx="10560027" cy="3258050"/>
            <a:chOff x="1395552" y="1467154"/>
            <a:chExt cx="10560027" cy="3258050"/>
          </a:xfrm>
        </p:grpSpPr>
        <p:grpSp>
          <p:nvGrpSpPr>
            <p:cNvPr id="3" name="Group 2"/>
            <p:cNvGrpSpPr/>
            <p:nvPr/>
          </p:nvGrpSpPr>
          <p:grpSpPr>
            <a:xfrm>
              <a:off x="1395552" y="1467154"/>
              <a:ext cx="10560027" cy="3258050"/>
              <a:chOff x="1395552" y="1467154"/>
              <a:chExt cx="10560027"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3895621" cy="3258050"/>
                <a:chOff x="5113454" y="774643"/>
                <a:chExt cx="3895621"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9</a:t>
                  </a:r>
                </a:p>
                <a:p>
                  <a:pPr algn="ctr">
                    <a:lnSpc>
                      <a:spcPct val="120000"/>
                    </a:lnSpc>
                  </a:pPr>
                  <a:r>
                    <a:rPr lang="en-US" dirty="0">
                      <a:solidFill>
                        <a:schemeClr val="bg1">
                          <a:lumMod val="50000"/>
                        </a:schemeClr>
                      </a:solidFill>
                      <a:latin typeface="+mn-lt"/>
                      <a:cs typeface="Helvetica" panose="020B0604020202020204" pitchFamily="34" charset="0"/>
                    </a:rPr>
                    <a:t>19K+</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2985015"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3C90D1"/>
                </a:solidFill>
                <a:latin typeface="+mn-lt"/>
                <a:cs typeface="Arial"/>
              </a:rPr>
              <a:t>Thousands of </a:t>
            </a:r>
            <a:r>
              <a:rPr lang="en-US" sz="1867" dirty="0" err="1">
                <a:solidFill>
                  <a:srgbClr val="3C90D1"/>
                </a:solidFill>
                <a:latin typeface="+mn-lt"/>
                <a:cs typeface="Arial"/>
              </a:rPr>
              <a:t>iOS</a:t>
            </a:r>
            <a:r>
              <a:rPr lang="en-US" sz="1867" dirty="0">
                <a:solidFill>
                  <a:srgbClr val="3C90D1"/>
                </a:solidFill>
                <a:latin typeface="+mn-lt"/>
                <a:cs typeface="Arial"/>
              </a:rPr>
              <a:t> and Android APIs</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A73AB8"/>
                </a:solidFill>
                <a:latin typeface="+mn-lt"/>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a:t>App Complexity</a:t>
            </a: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Tap</a:t>
                </a: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Scroll</a:t>
                </a: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Swipe</a:t>
                </a: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Pinch</a:t>
                </a: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Multi Finger</a:t>
                </a: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Text Entry</a:t>
                </a: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Rotation</a:t>
                </a: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GPS</a:t>
                </a:r>
              </a:p>
            </p:txBody>
          </p:sp>
        </p:grpSp>
      </p:grpSp>
    </p:spTree>
    <p:extLst>
      <p:ext uri="{BB962C8B-B14F-4D97-AF65-F5344CB8AC3E}">
        <p14:creationId xmlns:p14="http://schemas.microsoft.com/office/powerpoint/2010/main" val="158357104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a:t>
            </a:r>
            <a:r>
              <a:rPr lang="en-US" dirty="0" err="1"/>
              <a:t>Xamarin.UITest</a:t>
            </a:r>
            <a:endParaRPr lang="en-US" dirty="0"/>
          </a:p>
        </p:txBody>
      </p:sp>
      <p:pic>
        <p:nvPicPr>
          <p:cNvPr id="97" name="pasted-image.png"/>
          <p:cNvPicPr/>
          <p:nvPr/>
        </p:nvPicPr>
        <p:blipFill>
          <a:blip r:embed="rId3">
            <a:extLst/>
          </a:blip>
          <a:stretch>
            <a:fillRect/>
          </a:stretch>
        </p:blipFill>
        <p:spPr>
          <a:xfrm>
            <a:off x="863349" y="1837395"/>
            <a:ext cx="5989751" cy="4238900"/>
          </a:xfrm>
          <a:prstGeom prst="rect">
            <a:avLst/>
          </a:prstGeom>
          <a:ln w="12700">
            <a:miter lim="400000"/>
          </a:ln>
        </p:spPr>
      </p:pic>
      <p:sp>
        <p:nvSpPr>
          <p:cNvPr id="6" name="Text Placeholder 7"/>
          <p:cNvSpPr txBox="1">
            <a:spLocks/>
          </p:cNvSpPr>
          <p:nvPr/>
        </p:nvSpPr>
        <p:spPr>
          <a:xfrm>
            <a:off x="7193920" y="2026716"/>
            <a:ext cx="3975587" cy="350306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900" dirty="0"/>
              <a:t>Create Automated User Interface tests all in C#</a:t>
            </a:r>
          </a:p>
          <a:p>
            <a:pPr marL="0" indent="0">
              <a:lnSpc>
                <a:spcPct val="50000"/>
              </a:lnSpc>
              <a:buNone/>
            </a:pPr>
            <a:endParaRPr lang="en-US" sz="1900" dirty="0"/>
          </a:p>
          <a:p>
            <a:pPr marL="0" indent="0">
              <a:buNone/>
            </a:pPr>
            <a:r>
              <a:rPr lang="en-US" sz="1900" dirty="0"/>
              <a:t>Upload to the Test Cloud or run against a Device or Simulator</a:t>
            </a:r>
          </a:p>
          <a:p>
            <a:pPr marL="0" indent="0">
              <a:lnSpc>
                <a:spcPct val="50000"/>
              </a:lnSpc>
              <a:buNone/>
            </a:pPr>
            <a:endParaRPr lang="en-US" sz="1900" dirty="0"/>
          </a:p>
          <a:p>
            <a:pPr marL="0" indent="0">
              <a:buNone/>
            </a:pPr>
            <a:r>
              <a:rPr lang="en-US" sz="1900" dirty="0"/>
              <a:t>Run directly from Visual Studio or Xamarin Studio</a:t>
            </a:r>
          </a:p>
          <a:p>
            <a:pPr marL="0" indent="0">
              <a:lnSpc>
                <a:spcPct val="50000"/>
              </a:lnSpc>
              <a:buNone/>
            </a:pPr>
            <a:endParaRPr lang="en-US" sz="1900" dirty="0"/>
          </a:p>
          <a:p>
            <a:pPr marL="0" indent="0">
              <a:buNone/>
            </a:pPr>
            <a:r>
              <a:rPr lang="en-US" sz="1900" dirty="0"/>
              <a:t>Freely available for testing on a Simulator*</a:t>
            </a:r>
          </a:p>
          <a:p>
            <a:pPr marL="0" indent="0">
              <a:lnSpc>
                <a:spcPct val="50000"/>
              </a:lnSpc>
              <a:buNone/>
            </a:pPr>
            <a:endParaRPr lang="en-US" sz="1900" dirty="0"/>
          </a:p>
          <a:p>
            <a:pPr marL="0" indent="0">
              <a:buNone/>
            </a:pPr>
            <a:r>
              <a:rPr lang="en-US" sz="1900" dirty="0"/>
              <a:t>Works on </a:t>
            </a:r>
            <a:r>
              <a:rPr lang="en-US" sz="1900" b="1" dirty="0"/>
              <a:t>ANY</a:t>
            </a:r>
            <a:r>
              <a:rPr lang="en-US" sz="1900" dirty="0"/>
              <a:t> app: Native, Hybrid, or Xamarin</a:t>
            </a:r>
          </a:p>
        </p:txBody>
      </p:sp>
    </p:spTree>
    <p:extLst>
      <p:ext uri="{BB962C8B-B14F-4D97-AF65-F5344CB8AC3E}">
        <p14:creationId xmlns:p14="http://schemas.microsoft.com/office/powerpoint/2010/main" val="13951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4004" y="2194656"/>
            <a:ext cx="8143992" cy="5483792"/>
          </a:xfrm>
          <a:prstGeom prst="rect">
            <a:avLst/>
          </a:prstGeom>
        </p:spPr>
      </p:pic>
      <p:pic>
        <p:nvPicPr>
          <p:cNvPr id="9" name="Picture 8" descr="TestCloud_logo.pd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9926" y="691051"/>
            <a:ext cx="5972148" cy="824838"/>
          </a:xfrm>
          <a:prstGeom prst="rect">
            <a:avLst/>
          </a:prstGeom>
        </p:spPr>
      </p:pic>
      <p:sp>
        <p:nvSpPr>
          <p:cNvPr id="10" name="Title 1"/>
          <p:cNvSpPr txBox="1">
            <a:spLocks/>
          </p:cNvSpPr>
          <p:nvPr/>
        </p:nvSpPr>
        <p:spPr>
          <a:xfrm>
            <a:off x="4243072" y="1570953"/>
            <a:ext cx="3705856" cy="518071"/>
          </a:xfrm>
          <a:prstGeom prst="rect">
            <a:avLst/>
          </a:prstGeom>
        </p:spPr>
        <p:txBody>
          <a:bodyPr vert="horz" wrap="square" lIns="143428" tIns="89642" rIns="143428" bIns="89642" rtlCol="0" anchor="t">
            <a:normAutofit lnSpcReduction="100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err="1">
                <a:solidFill>
                  <a:schemeClr val="tx1"/>
                </a:solidFill>
              </a:rPr>
              <a:t>xamarin.com</a:t>
            </a:r>
            <a:r>
              <a:rPr lang="en-US" sz="2549" spc="0" dirty="0">
                <a:solidFill>
                  <a:schemeClr val="tx1"/>
                </a:solidFill>
              </a:rPr>
              <a:t>/testcloud</a:t>
            </a:r>
          </a:p>
        </p:txBody>
      </p:sp>
      <p:pic>
        <p:nvPicPr>
          <p:cNvPr id="3" name="Picture 2" descr="Xamarin Test Clou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6346" y="110607"/>
            <a:ext cx="7219308" cy="1744666"/>
          </a:xfrm>
          <a:prstGeom prst="rect">
            <a:avLst/>
          </a:prstGeom>
        </p:spPr>
      </p:pic>
    </p:spTree>
    <p:extLst>
      <p:ext uri="{BB962C8B-B14F-4D97-AF65-F5344CB8AC3E}">
        <p14:creationId xmlns:p14="http://schemas.microsoft.com/office/powerpoint/2010/main" val="19748064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32015" y="1585056"/>
            <a:ext cx="4439044" cy="3544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0320" y="1585055"/>
            <a:ext cx="4439044" cy="3544075"/>
          </a:xfrm>
          <a:prstGeom prst="rect">
            <a:avLst/>
          </a:prstGeom>
        </p:spPr>
      </p:pic>
      <p:sp>
        <p:nvSpPr>
          <p:cNvPr id="4" name="TextBox 3"/>
          <p:cNvSpPr txBox="1"/>
          <p:nvPr/>
        </p:nvSpPr>
        <p:spPr>
          <a:xfrm>
            <a:off x="1538624" y="5240007"/>
            <a:ext cx="3355015" cy="1118896"/>
          </a:xfrm>
          <a:prstGeom prst="rect">
            <a:avLst/>
          </a:prstGeom>
          <a:noFill/>
        </p:spPr>
        <p:txBody>
          <a:bodyPr wrap="square" rtlCol="0">
            <a:spAutoFit/>
          </a:bodyPr>
          <a:lstStyle/>
          <a:p>
            <a:pPr algn="ctr"/>
            <a:r>
              <a:rPr lang="en-US" sz="1334" dirty="0">
                <a:solidFill>
                  <a:schemeClr val="bg1"/>
                </a:solidFill>
                <a:latin typeface="Arial"/>
                <a:cs typeface="Arial"/>
              </a:rPr>
              <a:t>Device </a:t>
            </a:r>
            <a:r>
              <a:rPr lang="en-US" sz="1334" dirty="0" err="1">
                <a:solidFill>
                  <a:schemeClr val="bg1"/>
                </a:solidFill>
                <a:latin typeface="Arial"/>
                <a:cs typeface="Arial"/>
              </a:rPr>
              <a:t>Remoting</a:t>
            </a:r>
            <a:endParaRPr lang="en-US" sz="1334" dirty="0">
              <a:solidFill>
                <a:schemeClr val="bg1"/>
              </a:solidFill>
              <a:latin typeface="Arial"/>
              <a:cs typeface="Arial"/>
            </a:endParaRPr>
          </a:p>
          <a:p>
            <a:pPr algn="ctr"/>
            <a:endParaRPr lang="en-US" sz="1334" dirty="0">
              <a:solidFill>
                <a:schemeClr val="bg1"/>
              </a:solidFill>
              <a:latin typeface="Arial"/>
              <a:cs typeface="Arial"/>
            </a:endParaRPr>
          </a:p>
          <a:p>
            <a:pPr algn="ctr"/>
            <a:r>
              <a:rPr lang="en-US" sz="1334" dirty="0">
                <a:solidFill>
                  <a:schemeClr val="bg1"/>
                </a:solidFill>
                <a:latin typeface="Arial"/>
                <a:cs typeface="Arial"/>
              </a:rPr>
              <a:t>Tests are performed one at the time, which consumes more time and delays bugs detection</a:t>
            </a:r>
          </a:p>
        </p:txBody>
      </p:sp>
      <p:sp>
        <p:nvSpPr>
          <p:cNvPr id="9" name="TextBox 8"/>
          <p:cNvSpPr txBox="1"/>
          <p:nvPr/>
        </p:nvSpPr>
        <p:spPr>
          <a:xfrm>
            <a:off x="6760310" y="5230727"/>
            <a:ext cx="4132640" cy="1118896"/>
          </a:xfrm>
          <a:prstGeom prst="rect">
            <a:avLst/>
          </a:prstGeom>
          <a:noFill/>
        </p:spPr>
        <p:txBody>
          <a:bodyPr wrap="square" rtlCol="0">
            <a:spAutoFit/>
          </a:bodyPr>
          <a:lstStyle/>
          <a:p>
            <a:pPr algn="ctr"/>
            <a:r>
              <a:rPr lang="en-US" sz="1334" dirty="0">
                <a:solidFill>
                  <a:schemeClr val="bg1"/>
                </a:solidFill>
                <a:latin typeface="Arial"/>
                <a:cs typeface="Arial"/>
              </a:rPr>
              <a:t>Automated Testing</a:t>
            </a:r>
          </a:p>
          <a:p>
            <a:endParaRPr lang="en-US" sz="1334" dirty="0">
              <a:solidFill>
                <a:schemeClr val="bg1"/>
              </a:solidFill>
              <a:latin typeface="Arial"/>
              <a:cs typeface="Arial"/>
            </a:endParaRPr>
          </a:p>
          <a:p>
            <a:pPr algn="ctr"/>
            <a:r>
              <a:rPr lang="en-US" sz="1334" dirty="0">
                <a:solidFill>
                  <a:schemeClr val="bg1"/>
                </a:solidFill>
                <a:latin typeface="Arial"/>
                <a:cs typeface="Arial"/>
              </a:rPr>
              <a:t>Test on thousands of devices simultaneously,</a:t>
            </a:r>
          </a:p>
          <a:p>
            <a:pPr algn="ctr"/>
            <a:r>
              <a:rPr lang="en-US" sz="1334" dirty="0">
                <a:solidFill>
                  <a:schemeClr val="bg1"/>
                </a:solidFill>
                <a:latin typeface="Arial"/>
                <a:cs typeface="Arial"/>
              </a:rPr>
              <a:t>saving lots of time and detecting</a:t>
            </a:r>
          </a:p>
          <a:p>
            <a:pPr algn="ctr"/>
            <a:r>
              <a:rPr lang="en-US" sz="1334" dirty="0">
                <a:solidFill>
                  <a:schemeClr val="bg1"/>
                </a:solidFill>
                <a:latin typeface="Arial"/>
                <a:cs typeface="Arial"/>
              </a:rPr>
              <a:t>bugs more quickly</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46" y="4101319"/>
            <a:ext cx="791188" cy="365318"/>
          </a:xfrm>
          <a:prstGeom prst="rect">
            <a:avLst/>
          </a:prstGeom>
        </p:spPr>
      </p:pic>
      <p:sp>
        <p:nvSpPr>
          <p:cNvPr id="5" name="Text Placeholder 4"/>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solidFill>
                  <a:schemeClr val="bg1"/>
                </a:solidFill>
              </a:rPr>
              <a:t>Approaches to Mobile Testing</a:t>
            </a:r>
          </a:p>
        </p:txBody>
      </p:sp>
    </p:spTree>
    <p:extLst>
      <p:ext uri="{BB962C8B-B14F-4D97-AF65-F5344CB8AC3E}">
        <p14:creationId xmlns:p14="http://schemas.microsoft.com/office/powerpoint/2010/main" val="939762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4122014"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Presenter </a:t>
            </a:r>
          </a:p>
          <a:p>
            <a:r>
              <a:rPr lang="en-US" sz="1961" dirty="0">
                <a:cs typeface="Arial"/>
              </a:rPr>
              <a:t>Name</a:t>
            </a:r>
          </a:p>
          <a:p>
            <a:r>
              <a:rPr lang="en-US" sz="1961" dirty="0">
                <a:latin typeface="+mj-lt"/>
                <a:cs typeface="Arial"/>
              </a:rPr>
              <a:t>Title</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9"/>
            <a:ext cx="9541633" cy="445443"/>
            <a:chOff x="1735137" y="5935662"/>
            <a:chExt cx="9732963" cy="454375"/>
          </a:xfrm>
        </p:grpSpPr>
        <p:sp>
          <p:nvSpPr>
            <p:cNvPr id="10" name="TextBox 9"/>
            <p:cNvSpPr txBox="1"/>
            <p:nvPr/>
          </p:nvSpPr>
          <p:spPr>
            <a:xfrm>
              <a:off x="1735137" y="5935662"/>
              <a:ext cx="2328863" cy="454375"/>
            </a:xfrm>
            <a:prstGeom prst="rect">
              <a:avLst/>
            </a:prstGeom>
            <a:noFill/>
          </p:spPr>
          <p:txBody>
            <a:bodyPr wrap="square" rtlCol="0">
              <a:spAutoFit/>
            </a:bodyPr>
            <a:lstStyle/>
            <a:p>
              <a:pPr>
                <a:lnSpc>
                  <a:spcPct val="130000"/>
                </a:lnSpc>
              </a:pPr>
              <a:r>
                <a:rPr lang="en-US" sz="1765" dirty="0">
                  <a:latin typeface="+mj-lt"/>
                  <a:cs typeface="Arial"/>
                </a:rPr>
                <a:t>email</a:t>
              </a:r>
            </a:p>
          </p:txBody>
        </p:sp>
        <p:sp>
          <p:nvSpPr>
            <p:cNvPr id="11" name="TextBox 10"/>
            <p:cNvSpPr txBox="1"/>
            <p:nvPr/>
          </p:nvSpPr>
          <p:spPr>
            <a:xfrm>
              <a:off x="5833269" y="5935662"/>
              <a:ext cx="2024063" cy="452432"/>
            </a:xfrm>
            <a:prstGeom prst="rect">
              <a:avLst/>
            </a:prstGeom>
            <a:noFill/>
          </p:spPr>
          <p:txBody>
            <a:bodyPr wrap="square" rtlCol="0">
              <a:spAutoFit/>
            </a:bodyPr>
            <a:lstStyle/>
            <a:p>
              <a:pPr algn="ctr">
                <a:lnSpc>
                  <a:spcPct val="130000"/>
                </a:lnSpc>
              </a:pPr>
              <a:r>
                <a:rPr lang="en-US" sz="1765" dirty="0">
                  <a:latin typeface="+mj-lt"/>
                  <a:cs typeface="Arial"/>
                </a:rPr>
                <a:t>blog</a:t>
              </a:r>
            </a:p>
          </p:txBody>
        </p:sp>
        <p:sp>
          <p:nvSpPr>
            <p:cNvPr id="15" name="TextBox 14"/>
            <p:cNvSpPr txBox="1"/>
            <p:nvPr/>
          </p:nvSpPr>
          <p:spPr>
            <a:xfrm>
              <a:off x="8978900" y="5935662"/>
              <a:ext cx="2489200" cy="45437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Tree>
    <p:extLst>
      <p:ext uri="{BB962C8B-B14F-4D97-AF65-F5344CB8AC3E}">
        <p14:creationId xmlns:p14="http://schemas.microsoft.com/office/powerpoint/2010/main" val="17602819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621792"/>
            <a:ext cx="12192000" cy="5571744"/>
          </a:xfrm>
          <a:prstGeom prst="rect">
            <a:avLst/>
          </a:prstGeom>
        </p:spPr>
      </p:pic>
    </p:spTree>
    <p:extLst>
      <p:ext uri="{BB962C8B-B14F-4D97-AF65-F5344CB8AC3E}">
        <p14:creationId xmlns:p14="http://schemas.microsoft.com/office/powerpoint/2010/main" val="175223068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p>
        </p:txBody>
      </p:sp>
      <p:sp>
        <p:nvSpPr>
          <p:cNvPr id="4" name="TextBox 3"/>
          <p:cNvSpPr txBox="1"/>
          <p:nvPr/>
        </p:nvSpPr>
        <p:spPr>
          <a:xfrm>
            <a:off x="269240" y="1470860"/>
            <a:ext cx="8597900" cy="2554545"/>
          </a:xfrm>
          <a:prstGeom prst="rect">
            <a:avLst/>
          </a:prstGeom>
          <a:noFill/>
        </p:spPr>
        <p:txBody>
          <a:bodyPr wrap="square" rtlCol="0">
            <a:spAutoFit/>
          </a:bodyPr>
          <a:lstStyle/>
          <a:p>
            <a:pPr marL="342900" indent="-342900">
              <a:buFont typeface="Arial" charset="0"/>
              <a:buChar char="•"/>
            </a:pPr>
            <a:r>
              <a:rPr lang="en-US" sz="4000" dirty="0" err="1">
                <a:latin typeface="Segoe UI" charset="0"/>
                <a:ea typeface="Segoe UI" charset="0"/>
                <a:cs typeface="Segoe UI" charset="0"/>
              </a:rPr>
              <a:t>Xamarin.iOS</a:t>
            </a:r>
            <a:endParaRPr lang="en-US" sz="4000" dirty="0">
              <a:latin typeface="Segoe UI" charset="0"/>
              <a:ea typeface="Segoe UI" charset="0"/>
              <a:cs typeface="Segoe UI" charset="0"/>
            </a:endParaRPr>
          </a:p>
          <a:p>
            <a:pPr marL="342900" indent="-342900">
              <a:buFont typeface="Arial" charset="0"/>
              <a:buChar char="•"/>
            </a:pPr>
            <a:r>
              <a:rPr lang="en-US" sz="4000" dirty="0" err="1">
                <a:latin typeface="Segoe UI" charset="0"/>
                <a:ea typeface="Segoe UI" charset="0"/>
                <a:cs typeface="Segoe UI" charset="0"/>
              </a:rPr>
              <a:t>Xamarin.Mac</a:t>
            </a:r>
            <a:endParaRPr lang="en-US" sz="4000" dirty="0">
              <a:latin typeface="Segoe UI" charset="0"/>
              <a:ea typeface="Segoe UI" charset="0"/>
              <a:cs typeface="Segoe UI" charset="0"/>
            </a:endParaRPr>
          </a:p>
          <a:p>
            <a:pPr marL="342900" indent="-342900">
              <a:buFont typeface="Arial" charset="0"/>
              <a:buChar char="•"/>
            </a:pPr>
            <a:r>
              <a:rPr lang="en-US" sz="4000" dirty="0" err="1">
                <a:latin typeface="Segoe UI" charset="0"/>
                <a:ea typeface="Segoe UI" charset="0"/>
                <a:cs typeface="Segoe UI" charset="0"/>
              </a:rPr>
              <a:t>Xamarin.Android</a:t>
            </a:r>
            <a:endParaRPr lang="en-US" sz="4000" dirty="0">
              <a:latin typeface="Segoe UI" charset="0"/>
              <a:ea typeface="Segoe UI" charset="0"/>
              <a:cs typeface="Segoe UI" charset="0"/>
            </a:endParaRPr>
          </a:p>
          <a:p>
            <a:pPr marL="342900" indent="-342900">
              <a:buFont typeface="Arial" charset="0"/>
              <a:buChar char="•"/>
            </a:pPr>
            <a:r>
              <a:rPr lang="en-US" sz="4000" dirty="0" err="1">
                <a:latin typeface="Segoe UI" charset="0"/>
                <a:ea typeface="Segoe UI" charset="0"/>
                <a:cs typeface="Segoe UI" charset="0"/>
              </a:rPr>
              <a:t>Xamarin.Forms</a:t>
            </a:r>
            <a:endParaRPr lang="en-US" sz="400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6583079" y="0"/>
            <a:ext cx="13195130" cy="6727372"/>
          </a:xfrm>
          <a:prstGeom prst="rect">
            <a:avLst/>
          </a:prstGeom>
        </p:spPr>
      </p:pic>
    </p:spTree>
    <p:extLst>
      <p:ext uri="{BB962C8B-B14F-4D97-AF65-F5344CB8AC3E}">
        <p14:creationId xmlns:p14="http://schemas.microsoft.com/office/powerpoint/2010/main" val="656852874"/>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2148</TotalTime>
  <Words>3813</Words>
  <Application>Microsoft Office PowerPoint</Application>
  <PresentationFormat>Widescreen</PresentationFormat>
  <Paragraphs>738</Paragraphs>
  <Slides>69</Slides>
  <Notes>51</Notes>
  <HiddenSlides>0</HiddenSlides>
  <MMClips>2</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69</vt:i4>
      </vt:variant>
    </vt:vector>
  </HeadingPairs>
  <TitlesOfParts>
    <vt:vector size="86" baseType="lpstr">
      <vt:lpstr>ＭＳ Ｐゴシック</vt:lpstr>
      <vt:lpstr>.AppleSystemUIFont</vt:lpstr>
      <vt:lpstr>Arial</vt:lpstr>
      <vt:lpstr>Avenir LT Pro 45 Book</vt:lpstr>
      <vt:lpstr>Calibri</vt:lpstr>
      <vt:lpstr>Consolas</vt:lpstr>
      <vt:lpstr>Helvetica</vt:lpstr>
      <vt:lpstr>Helvetica Light</vt:lpstr>
      <vt:lpstr>Menlo</vt:lpstr>
      <vt:lpstr>Segoe UI</vt:lpstr>
      <vt:lpstr>Segoe UI Light</vt:lpstr>
      <vt:lpstr>Segoe UI Light (Headings)</vt:lpstr>
      <vt:lpstr>Segoe UI Semibold</vt:lpstr>
      <vt:lpstr>Times New Roman</vt:lpstr>
      <vt:lpstr>Wingdings</vt:lpstr>
      <vt:lpstr>XamarinTemplate</vt:lpstr>
      <vt:lpstr>Custom Design</vt:lpstr>
      <vt:lpstr>XAMARIN</vt:lpstr>
      <vt:lpstr>Giới thiệu</vt:lpstr>
      <vt:lpstr>PowerPoint Presentation</vt:lpstr>
      <vt:lpstr>Write Once, Run Anywhere</vt:lpstr>
      <vt:lpstr>Xamarin’s Unique Approach</vt:lpstr>
      <vt:lpstr>Xamarin + Xamarin.Forms</vt:lpstr>
      <vt:lpstr>Xamarin’s Unique Approach</vt:lpstr>
      <vt:lpstr>PowerPoint Presentation</vt:lpstr>
      <vt:lpstr>Open Source</vt:lpstr>
      <vt:lpstr>C# is Awesome</vt:lpstr>
      <vt:lpstr>JSON Made Easy</vt:lpstr>
      <vt:lpstr>See the Different – Classes &amp; Methods</vt:lpstr>
      <vt:lpstr>Async/Await</vt:lpstr>
      <vt:lpstr>Simplifying Native Methods with Async/Await</vt:lpstr>
      <vt:lpstr>See the Difference – Android ItemClick</vt:lpstr>
      <vt:lpstr>Windows APIs</vt:lpstr>
      <vt:lpstr>iOS – 100% API Coverage</vt:lpstr>
      <vt:lpstr>Android – 100% API Coverage</vt:lpstr>
      <vt:lpstr>Anything you can do in Objective-C, Swift, or Java can be done in C# and Visual Studio with Xamarin.</vt:lpstr>
      <vt:lpstr>Native Performance</vt:lpstr>
      <vt:lpstr>✓Always Up-to-Date</vt:lpstr>
      <vt:lpstr>Sharing Code</vt:lpstr>
      <vt:lpstr>Portable Class Libraries</vt:lpstr>
      <vt:lpstr>NuGet</vt:lpstr>
      <vt:lpstr>Shared Projects</vt:lpstr>
      <vt:lpstr>Code Sharing Stats</vt:lpstr>
      <vt:lpstr>Development Experience</vt:lpstr>
      <vt:lpstr>Visual Studio Integration</vt:lpstr>
      <vt:lpstr>Visual Studio iOS Simulator Remoting</vt:lpstr>
      <vt:lpstr>Visual Studio iOS USB Remoting</vt:lpstr>
      <vt:lpstr>Xamarin Studio – Mac</vt:lpstr>
      <vt:lpstr>Android Designer</vt:lpstr>
      <vt:lpstr>Xamarin Designer for iOS</vt:lpstr>
      <vt:lpstr>Xamarin Component Store</vt:lpstr>
      <vt:lpstr>Pre-built App Templates</vt:lpstr>
      <vt:lpstr>Let’s take a look</vt:lpstr>
      <vt:lpstr>Meet Xamarin.Forms</vt:lpstr>
      <vt:lpstr>Xamarin + Xamarin.Forms</vt:lpstr>
      <vt:lpstr>What’s included</vt:lpstr>
      <vt:lpstr>Layouts</vt:lpstr>
      <vt:lpstr>Controls</vt:lpstr>
      <vt:lpstr>Extensibility</vt:lpstr>
      <vt:lpstr>Xamarin.Forms Ecosystem</vt:lpstr>
      <vt:lpstr>Control Comparison</vt:lpstr>
      <vt:lpstr>Binding Comparison</vt:lpstr>
      <vt:lpstr>Platform Customization</vt:lpstr>
      <vt:lpstr>Native UI from shared code</vt:lpstr>
      <vt:lpstr>Let’s Take a Look</vt:lpstr>
      <vt:lpstr>What’s new?</vt:lpstr>
      <vt:lpstr>XAML Previewer</vt:lpstr>
      <vt:lpstr>DataPages</vt:lpstr>
      <vt:lpstr>Themes</vt:lpstr>
      <vt:lpstr>Native Embedding</vt:lpstr>
      <vt:lpstr>Native Embedding</vt:lpstr>
      <vt:lpstr>Plugins for Xamarin</vt:lpstr>
      <vt:lpstr>PowerPoint Presentation</vt:lpstr>
      <vt:lpstr>Platform Specific Code</vt:lpstr>
      <vt:lpstr>PowerPoint Presentation</vt:lpstr>
      <vt:lpstr>Plugins for Xamarin</vt:lpstr>
      <vt:lpstr>Let’s Take a Look</vt:lpstr>
      <vt:lpstr>Test</vt:lpstr>
      <vt:lpstr>PowerPoint Presentation</vt:lpstr>
      <vt:lpstr>On Mobile, Quality is Hard</vt:lpstr>
      <vt:lpstr>App Complexity</vt:lpstr>
      <vt:lpstr>PowerPoint Presentation</vt:lpstr>
      <vt:lpstr>Introducing Xamarin.UITest</vt:lpstr>
      <vt:lpstr>PowerPoint Presentation</vt:lpstr>
      <vt:lpstr>Approaches to Mobile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Minh Đương</cp:lastModifiedBy>
  <cp:revision>134</cp:revision>
  <dcterms:created xsi:type="dcterms:W3CDTF">2015-05-05T21:43:30Z</dcterms:created>
  <dcterms:modified xsi:type="dcterms:W3CDTF">2017-12-05T03:20:57Z</dcterms:modified>
</cp:coreProperties>
</file>